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80" r:id="rId2"/>
    <p:sldId id="260" r:id="rId3"/>
    <p:sldId id="271" r:id="rId4"/>
    <p:sldId id="272" r:id="rId5"/>
    <p:sldId id="263"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95" autoAdjust="0"/>
    <p:restoredTop sz="94660"/>
  </p:normalViewPr>
  <p:slideViewPr>
    <p:cSldViewPr snapToGrid="0">
      <p:cViewPr varScale="1">
        <p:scale>
          <a:sx n="64" d="100"/>
          <a:sy n="64" d="100"/>
        </p:scale>
        <p:origin x="6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0657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Rounded MT Bold" panose="020F07040305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6973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2547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2503153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3436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9766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5749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2A54C80-263E-416B-A8E0-580EDEADCBDC}" type="datetimeFigureOut">
              <a:rPr lang="en-US" smtClean="0"/>
              <a:t>1/23/2025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921187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9741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944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5534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257614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7731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3046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7424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229696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3271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0470286"/>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5823" y="4326641"/>
            <a:ext cx="5935830" cy="2123658"/>
          </a:xfrm>
          <a:prstGeom prst="rect">
            <a:avLst/>
          </a:prstGeom>
          <a:solidFill>
            <a:schemeClr val="bg2">
              <a:lumMod val="60000"/>
              <a:lumOff val="40000"/>
            </a:schemeClr>
          </a:solidFill>
          <a:effectLst>
            <a:softEdge rad="127000"/>
          </a:effectLst>
        </p:spPr>
        <p:txBody>
          <a:bodyPr wrap="square" rtlCol="0">
            <a:spAutoFit/>
          </a:bodyPr>
          <a:lstStyle/>
          <a:p>
            <a:r>
              <a:rPr lang="en-GB" sz="6600" dirty="0" smtClean="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rPr>
              <a:t>Thank you for volunteering.</a:t>
            </a:r>
            <a:endParaRPr lang="en-GB" sz="6600" dirty="0">
              <a:latin typeface="Arial Rounded MT Bold" panose="020F0704030504030204" pitchFamily="34" charset="0"/>
            </a:endParaRPr>
          </a:p>
        </p:txBody>
      </p:sp>
      <p:sp>
        <p:nvSpPr>
          <p:cNvPr id="2" name="Title 1"/>
          <p:cNvSpPr>
            <a:spLocks noGrp="1"/>
          </p:cNvSpPr>
          <p:nvPr>
            <p:ph type="ctrTitle"/>
          </p:nvPr>
        </p:nvSpPr>
        <p:spPr>
          <a:xfrm>
            <a:off x="325822" y="1022461"/>
            <a:ext cx="8660524" cy="2724638"/>
          </a:xfrm>
        </p:spPr>
        <p:txBody>
          <a:bodyPr/>
          <a:lstStyle/>
          <a:p>
            <a:r>
              <a:rPr lang="en-GB" dirty="0" smtClean="0">
                <a:latin typeface="Arial Rounded MT Bold" panose="020F0704030504030204" pitchFamily="34" charset="0"/>
                <a:ea typeface="Calibri" panose="020F0502020204030204" pitchFamily="34" charset="0"/>
                <a:cs typeface="Calibri" panose="020F0502020204030204" pitchFamily="34" charset="0"/>
              </a:rPr>
              <a:t/>
            </a:r>
            <a:br>
              <a:rPr lang="en-GB" dirty="0" smtClean="0">
                <a:latin typeface="Arial Rounded MT Bold" panose="020F0704030504030204" pitchFamily="34" charset="0"/>
                <a:ea typeface="Calibri" panose="020F0502020204030204" pitchFamily="34" charset="0"/>
                <a:cs typeface="Calibri" panose="020F0502020204030204" pitchFamily="34" charset="0"/>
              </a:rPr>
            </a:br>
            <a:r>
              <a:rPr lang="en-GB" dirty="0">
                <a:latin typeface="Arial Rounded MT Bold" panose="020F0704030504030204" pitchFamily="34" charset="0"/>
                <a:ea typeface="Calibri" panose="020F0502020204030204" pitchFamily="34" charset="0"/>
                <a:cs typeface="Calibri" panose="020F0502020204030204" pitchFamily="34" charset="0"/>
              </a:rPr>
              <a:t/>
            </a:r>
            <a:br>
              <a:rPr lang="en-GB" dirty="0">
                <a:latin typeface="Arial Rounded MT Bold" panose="020F0704030504030204" pitchFamily="34" charset="0"/>
                <a:ea typeface="Calibri" panose="020F0502020204030204" pitchFamily="34" charset="0"/>
                <a:cs typeface="Calibri" panose="020F0502020204030204" pitchFamily="34" charset="0"/>
              </a:rPr>
            </a:br>
            <a:r>
              <a:rPr lang="en-GB" dirty="0" smtClean="0">
                <a:latin typeface="Arial Rounded MT Bold" panose="020F0704030504030204" pitchFamily="34" charset="0"/>
                <a:ea typeface="Calibri" panose="020F0502020204030204" pitchFamily="34" charset="0"/>
                <a:cs typeface="Calibri" panose="020F0502020204030204" pitchFamily="34" charset="0"/>
              </a:rPr>
              <a:t>Hearing Children Read!</a:t>
            </a:r>
            <a:br>
              <a:rPr lang="en-GB" dirty="0" smtClean="0">
                <a:latin typeface="Arial Rounded MT Bold" panose="020F0704030504030204" pitchFamily="34" charset="0"/>
                <a:ea typeface="Calibri" panose="020F0502020204030204" pitchFamily="34" charset="0"/>
                <a:cs typeface="Calibri" panose="020F0502020204030204" pitchFamily="34" charset="0"/>
              </a:rPr>
            </a:br>
            <a:endParaRPr lang="en-GB" dirty="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endParaRPr>
          </a:p>
        </p:txBody>
      </p:sp>
      <p:pic>
        <p:nvPicPr>
          <p:cNvPr id="4" name="Picture 3"/>
          <p:cNvPicPr>
            <a:picLocks noChangeAspect="1"/>
          </p:cNvPicPr>
          <p:nvPr/>
        </p:nvPicPr>
        <p:blipFill rotWithShape="1">
          <a:blip r:embed="rId2"/>
          <a:srcRect l="12209" t="6394" r="16671" b="19131"/>
          <a:stretch/>
        </p:blipFill>
        <p:spPr>
          <a:xfrm>
            <a:off x="10110950" y="4652708"/>
            <a:ext cx="1744717" cy="1776569"/>
          </a:xfrm>
          <a:prstGeom prst="flowChartConnector">
            <a:avLst/>
          </a:prstGeom>
        </p:spPr>
      </p:pic>
    </p:spTree>
    <p:extLst>
      <p:ext uri="{BB962C8B-B14F-4D97-AF65-F5344CB8AC3E}">
        <p14:creationId xmlns:p14="http://schemas.microsoft.com/office/powerpoint/2010/main" val="2534466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Hearing Children Read</a:t>
            </a:r>
            <a:endParaRPr lang="en-GB" dirty="0"/>
          </a:p>
        </p:txBody>
      </p:sp>
      <p:sp>
        <p:nvSpPr>
          <p:cNvPr id="3" name="Content Placeholder 2"/>
          <p:cNvSpPr>
            <a:spLocks noGrp="1"/>
          </p:cNvSpPr>
          <p:nvPr>
            <p:ph idx="1"/>
          </p:nvPr>
        </p:nvSpPr>
        <p:spPr>
          <a:xfrm>
            <a:off x="610832" y="2202152"/>
            <a:ext cx="8596668" cy="3880773"/>
          </a:xfrm>
        </p:spPr>
        <p:txBody>
          <a:bodyPr>
            <a:normAutofit lnSpcReduction="10000"/>
          </a:bodyPr>
          <a:lstStyle/>
          <a:p>
            <a:pPr marL="0" indent="0">
              <a:buNone/>
            </a:pPr>
            <a:r>
              <a:rPr lang="en-GB" dirty="0" smtClean="0"/>
              <a:t>Please look in the reading folder to check the book or book band the child is reading. </a:t>
            </a:r>
          </a:p>
          <a:p>
            <a:r>
              <a:rPr lang="en-GB" dirty="0" smtClean="0"/>
              <a:t>1</a:t>
            </a:r>
            <a:r>
              <a:rPr lang="en-GB" dirty="0"/>
              <a:t>. Ask the child to point to each word as he/she reads it. </a:t>
            </a:r>
            <a:endParaRPr lang="en-GB" dirty="0" smtClean="0"/>
          </a:p>
          <a:p>
            <a:r>
              <a:rPr lang="en-GB" dirty="0" smtClean="0"/>
              <a:t>2</a:t>
            </a:r>
            <a:r>
              <a:rPr lang="en-GB" dirty="0"/>
              <a:t>. Discuss the front cover, the title and the pictures and ask the child to predict what the story is about. </a:t>
            </a:r>
            <a:endParaRPr lang="en-GB" dirty="0" smtClean="0"/>
          </a:p>
          <a:p>
            <a:r>
              <a:rPr lang="en-GB" dirty="0" smtClean="0"/>
              <a:t>3</a:t>
            </a:r>
            <a:r>
              <a:rPr lang="en-GB" dirty="0"/>
              <a:t>. Read the story together. </a:t>
            </a:r>
            <a:endParaRPr lang="en-GB" dirty="0" smtClean="0"/>
          </a:p>
          <a:p>
            <a:r>
              <a:rPr lang="en-GB" dirty="0" smtClean="0"/>
              <a:t>4</a:t>
            </a:r>
            <a:r>
              <a:rPr lang="en-GB" dirty="0"/>
              <a:t>. Ask the child to find key words which are repeated several times in the book i.e.. 'the',' up',' in', etc. </a:t>
            </a:r>
            <a:endParaRPr lang="en-GB" dirty="0" smtClean="0"/>
          </a:p>
          <a:p>
            <a:r>
              <a:rPr lang="en-GB" dirty="0" smtClean="0"/>
              <a:t>5</a:t>
            </a:r>
            <a:r>
              <a:rPr lang="en-GB" dirty="0"/>
              <a:t>. The children should be aware of full stops and the need to pause when reading so that sentences do not run into one another. </a:t>
            </a:r>
          </a:p>
        </p:txBody>
      </p:sp>
      <p:sp>
        <p:nvSpPr>
          <p:cNvPr id="4" name="TextBox 3"/>
          <p:cNvSpPr txBox="1"/>
          <p:nvPr/>
        </p:nvSpPr>
        <p:spPr>
          <a:xfrm>
            <a:off x="610832" y="1446414"/>
            <a:ext cx="9850582" cy="369332"/>
          </a:xfrm>
          <a:prstGeom prst="rect">
            <a:avLst/>
          </a:prstGeom>
          <a:noFill/>
        </p:spPr>
        <p:txBody>
          <a:bodyPr wrap="square" rtlCol="0">
            <a:spAutoFit/>
          </a:bodyPr>
          <a:lstStyle/>
          <a:p>
            <a:r>
              <a:rPr lang="en-GB" dirty="0" smtClean="0">
                <a:solidFill>
                  <a:schemeClr val="accent5"/>
                </a:solidFill>
              </a:rPr>
              <a:t>Reading should last about 10 minutes per child</a:t>
            </a:r>
            <a:r>
              <a:rPr lang="en-GB" dirty="0" smtClean="0"/>
              <a:t>.</a:t>
            </a:r>
            <a:endParaRPr lang="en-GB" dirty="0"/>
          </a:p>
        </p:txBody>
      </p:sp>
    </p:spTree>
    <p:extLst>
      <p:ext uri="{BB962C8B-B14F-4D97-AF65-F5344CB8AC3E}">
        <p14:creationId xmlns:p14="http://schemas.microsoft.com/office/powerpoint/2010/main" val="2990355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780037" cy="1400530"/>
          </a:xfrm>
        </p:spPr>
        <p:txBody>
          <a:bodyPr/>
          <a:lstStyle/>
          <a:p>
            <a:r>
              <a:rPr lang="en-GB" dirty="0" smtClean="0"/>
              <a:t>When a child gets stuck on a word…</a:t>
            </a:r>
            <a:endParaRPr lang="en-GB" dirty="0"/>
          </a:p>
        </p:txBody>
      </p:sp>
      <p:sp>
        <p:nvSpPr>
          <p:cNvPr id="3" name="Content Placeholder 2"/>
          <p:cNvSpPr>
            <a:spLocks noGrp="1"/>
          </p:cNvSpPr>
          <p:nvPr>
            <p:ph idx="1"/>
          </p:nvPr>
        </p:nvSpPr>
        <p:spPr>
          <a:xfrm>
            <a:off x="677334" y="1545447"/>
            <a:ext cx="8596668" cy="4938480"/>
          </a:xfrm>
        </p:spPr>
        <p:txBody>
          <a:bodyPr>
            <a:normAutofit fontScale="92500" lnSpcReduction="10000"/>
          </a:bodyPr>
          <a:lstStyle/>
          <a:p>
            <a:r>
              <a:rPr lang="en-GB" dirty="0"/>
              <a:t>With </a:t>
            </a:r>
            <a:r>
              <a:rPr lang="en-GB" i="1" dirty="0"/>
              <a:t>each and every</a:t>
            </a:r>
            <a:r>
              <a:rPr lang="en-GB" dirty="0"/>
              <a:t> </a:t>
            </a:r>
            <a:r>
              <a:rPr lang="en-GB" i="1" dirty="0"/>
              <a:t>one </a:t>
            </a:r>
            <a:r>
              <a:rPr lang="en-GB" dirty="0"/>
              <a:t>of these unfamiliar words, support pupils to decode throughout the word </a:t>
            </a:r>
            <a:r>
              <a:rPr lang="en-GB" b="1" i="1" dirty="0"/>
              <a:t>by paying attention to all the letters and the sounds that are represented</a:t>
            </a:r>
            <a:r>
              <a:rPr lang="en-GB" dirty="0"/>
              <a:t>. Model this decoding whenever pupils get stuck on a word, and then ask the pupil to repeat what you did </a:t>
            </a:r>
            <a:r>
              <a:rPr lang="en-GB" dirty="0" smtClean="0"/>
              <a:t>(</a:t>
            </a:r>
            <a:r>
              <a:rPr lang="en-GB" dirty="0"/>
              <a:t>e.g. ‘</a:t>
            </a:r>
            <a:r>
              <a:rPr lang="en-GB" b="1" dirty="0" err="1"/>
              <a:t>ch</a:t>
            </a:r>
            <a:r>
              <a:rPr lang="en-GB" b="1" dirty="0"/>
              <a:t>-a-m-p’ –&gt; ‘champ</a:t>
            </a:r>
            <a:r>
              <a:rPr lang="en-GB" b="1" dirty="0" smtClean="0"/>
              <a:t>’).</a:t>
            </a:r>
          </a:p>
          <a:p>
            <a:r>
              <a:rPr lang="en-GB" dirty="0" smtClean="0"/>
              <a:t>Don’t let the child </a:t>
            </a:r>
            <a:r>
              <a:rPr lang="en-GB" dirty="0"/>
              <a:t>guess the whole word after decoding the first sound or two. Again, a key aim is to support pupils to use decoding through the entire word as their go-to strategy for recognising any unfamiliar word.</a:t>
            </a:r>
          </a:p>
          <a:p>
            <a:r>
              <a:rPr lang="en-GB" dirty="0" smtClean="0"/>
              <a:t>When </a:t>
            </a:r>
            <a:r>
              <a:rPr lang="en-GB" dirty="0"/>
              <a:t>they struggle to decode polysyllabic words (i.e. words with more than one syllable), model breaking the words into syllables and decoding these piece by piece </a:t>
            </a:r>
            <a:r>
              <a:rPr lang="en-GB" b="1" dirty="0" smtClean="0"/>
              <a:t>(</a:t>
            </a:r>
            <a:r>
              <a:rPr lang="en-GB" b="1" dirty="0"/>
              <a:t>e.g. ‘unhelpful’: ‘u-n’ –&gt; ‘un’; ‘h-e-l-p’ –&gt; ‘help’; ‘f-u-l’ –&gt; ‘</a:t>
            </a:r>
            <a:r>
              <a:rPr lang="en-GB" b="1" dirty="0" err="1"/>
              <a:t>ful</a:t>
            </a:r>
            <a:r>
              <a:rPr lang="en-GB" b="1" dirty="0"/>
              <a:t>’; ‘un-help-</a:t>
            </a:r>
            <a:r>
              <a:rPr lang="en-GB" b="1" dirty="0" err="1"/>
              <a:t>ful</a:t>
            </a:r>
            <a:r>
              <a:rPr lang="en-GB" b="1" dirty="0"/>
              <a:t>’). </a:t>
            </a:r>
            <a:endParaRPr lang="en-GB" b="1" dirty="0" smtClean="0"/>
          </a:p>
          <a:p>
            <a:r>
              <a:rPr lang="en-GB" dirty="0" smtClean="0"/>
              <a:t>To support fluency, re-read the whole sentence and ask the child to ‘echo read’ in the same way that you did.</a:t>
            </a:r>
          </a:p>
          <a:p>
            <a:r>
              <a:rPr lang="en-GB" dirty="0" smtClean="0"/>
              <a:t>Praise the child’s efforts.</a:t>
            </a:r>
            <a:endParaRPr lang="en-GB" dirty="0"/>
          </a:p>
          <a:p>
            <a:endParaRPr lang="en-GB" dirty="0"/>
          </a:p>
          <a:p>
            <a:endParaRPr lang="en-GB" dirty="0"/>
          </a:p>
        </p:txBody>
      </p:sp>
    </p:spTree>
    <p:extLst>
      <p:ext uri="{BB962C8B-B14F-4D97-AF65-F5344CB8AC3E}">
        <p14:creationId xmlns:p14="http://schemas.microsoft.com/office/powerpoint/2010/main" val="1386198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Comprehension</a:t>
            </a:r>
            <a:endParaRPr lang="en-GB" dirty="0"/>
          </a:p>
        </p:txBody>
      </p:sp>
      <p:sp>
        <p:nvSpPr>
          <p:cNvPr id="3" name="Content Placeholder 2"/>
          <p:cNvSpPr>
            <a:spLocks noGrp="1"/>
          </p:cNvSpPr>
          <p:nvPr>
            <p:ph idx="1"/>
          </p:nvPr>
        </p:nvSpPr>
        <p:spPr>
          <a:xfrm>
            <a:off x="677334" y="1553760"/>
            <a:ext cx="8596668" cy="3880773"/>
          </a:xfrm>
        </p:spPr>
        <p:txBody>
          <a:bodyPr>
            <a:normAutofit lnSpcReduction="10000"/>
          </a:bodyPr>
          <a:lstStyle/>
          <a:p>
            <a:pPr marL="0" indent="0">
              <a:buNone/>
            </a:pPr>
            <a:r>
              <a:rPr lang="en-GB" dirty="0"/>
              <a:t>Discussion Questions </a:t>
            </a:r>
            <a:endParaRPr lang="en-GB" dirty="0" smtClean="0"/>
          </a:p>
          <a:p>
            <a:pPr marL="0" indent="0">
              <a:buNone/>
            </a:pPr>
            <a:r>
              <a:rPr lang="en-GB" dirty="0" smtClean="0"/>
              <a:t>The </a:t>
            </a:r>
            <a:r>
              <a:rPr lang="en-GB" dirty="0"/>
              <a:t>following are examples of the types of questions to use when discussing a story. </a:t>
            </a:r>
            <a:endParaRPr lang="en-GB" dirty="0" smtClean="0"/>
          </a:p>
          <a:p>
            <a:r>
              <a:rPr lang="en-GB" dirty="0" smtClean="0"/>
              <a:t>What </a:t>
            </a:r>
            <a:r>
              <a:rPr lang="en-GB" dirty="0"/>
              <a:t>was the story about? </a:t>
            </a:r>
            <a:endParaRPr lang="en-GB" dirty="0" smtClean="0"/>
          </a:p>
          <a:p>
            <a:r>
              <a:rPr lang="en-GB" dirty="0" smtClean="0"/>
              <a:t>Who </a:t>
            </a:r>
            <a:r>
              <a:rPr lang="en-GB" dirty="0"/>
              <a:t>was the main character? </a:t>
            </a:r>
            <a:endParaRPr lang="en-GB" dirty="0" smtClean="0"/>
          </a:p>
          <a:p>
            <a:r>
              <a:rPr lang="en-GB" dirty="0" smtClean="0"/>
              <a:t>What </a:t>
            </a:r>
            <a:r>
              <a:rPr lang="en-GB" dirty="0"/>
              <a:t>sort of a person was he/she? </a:t>
            </a:r>
            <a:endParaRPr lang="en-GB" dirty="0" smtClean="0"/>
          </a:p>
          <a:p>
            <a:r>
              <a:rPr lang="en-GB" dirty="0" smtClean="0"/>
              <a:t>What </a:t>
            </a:r>
            <a:r>
              <a:rPr lang="en-GB" dirty="0"/>
              <a:t>do you like or dislike about the character? </a:t>
            </a:r>
            <a:endParaRPr lang="en-GB" dirty="0" smtClean="0"/>
          </a:p>
          <a:p>
            <a:r>
              <a:rPr lang="en-GB" dirty="0" smtClean="0"/>
              <a:t>Which </a:t>
            </a:r>
            <a:r>
              <a:rPr lang="en-GB" dirty="0"/>
              <a:t>part did you like best? </a:t>
            </a:r>
            <a:endParaRPr lang="en-GB" dirty="0" smtClean="0"/>
          </a:p>
          <a:p>
            <a:r>
              <a:rPr lang="en-GB" dirty="0" smtClean="0"/>
              <a:t>What </a:t>
            </a:r>
            <a:r>
              <a:rPr lang="en-GB" dirty="0"/>
              <a:t>would have happened if….? Try to relate some ideas to the children's own experiences. i.e. Can you….? Have you ever?</a:t>
            </a:r>
          </a:p>
        </p:txBody>
      </p:sp>
    </p:spTree>
    <p:extLst>
      <p:ext uri="{BB962C8B-B14F-4D97-AF65-F5344CB8AC3E}">
        <p14:creationId xmlns:p14="http://schemas.microsoft.com/office/powerpoint/2010/main" val="3581000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Finally….</a:t>
            </a:r>
            <a:endParaRPr lang="en-GB" dirty="0"/>
          </a:p>
        </p:txBody>
      </p:sp>
      <p:sp>
        <p:nvSpPr>
          <p:cNvPr id="3" name="Content Placeholder 2"/>
          <p:cNvSpPr>
            <a:spLocks noGrp="1"/>
          </p:cNvSpPr>
          <p:nvPr>
            <p:ph idx="1"/>
          </p:nvPr>
        </p:nvSpPr>
        <p:spPr>
          <a:xfrm>
            <a:off x="677334" y="1744952"/>
            <a:ext cx="8596668" cy="3880773"/>
          </a:xfrm>
        </p:spPr>
        <p:txBody>
          <a:bodyPr/>
          <a:lstStyle/>
          <a:p>
            <a:r>
              <a:rPr lang="en-GB" dirty="0" smtClean="0">
                <a:solidFill>
                  <a:schemeClr val="tx1">
                    <a:lumMod val="85000"/>
                    <a:lumOff val="15000"/>
                  </a:schemeClr>
                </a:solidFill>
              </a:rPr>
              <a:t>There </a:t>
            </a:r>
            <a:r>
              <a:rPr lang="en-GB" dirty="0">
                <a:solidFill>
                  <a:schemeClr val="tx1">
                    <a:lumMod val="85000"/>
                    <a:lumOff val="15000"/>
                  </a:schemeClr>
                </a:solidFill>
              </a:rPr>
              <a:t>are just two more things which you need to do: </a:t>
            </a:r>
            <a:br>
              <a:rPr lang="en-GB" dirty="0">
                <a:solidFill>
                  <a:schemeClr val="tx1">
                    <a:lumMod val="85000"/>
                    <a:lumOff val="15000"/>
                  </a:schemeClr>
                </a:solidFill>
              </a:rPr>
            </a:br>
            <a:r>
              <a:rPr lang="en-GB" dirty="0">
                <a:solidFill>
                  <a:schemeClr val="tx1">
                    <a:lumMod val="85000"/>
                    <a:lumOff val="15000"/>
                  </a:schemeClr>
                </a:solidFill>
              </a:rPr>
              <a:t>• Don’t forget to sign yourself out when you leave, to stop us looking for you in the event of a fire or other emergency. </a:t>
            </a:r>
            <a:br>
              <a:rPr lang="en-GB" dirty="0">
                <a:solidFill>
                  <a:schemeClr val="tx1">
                    <a:lumMod val="85000"/>
                    <a:lumOff val="15000"/>
                  </a:schemeClr>
                </a:solidFill>
              </a:rPr>
            </a:br>
            <a:r>
              <a:rPr lang="en-GB" dirty="0">
                <a:solidFill>
                  <a:schemeClr val="tx1">
                    <a:lumMod val="85000"/>
                    <a:lumOff val="15000"/>
                  </a:schemeClr>
                </a:solidFill>
              </a:rPr>
              <a:t>• Give yourself a pat on the back for really making a difference to the work of the </a:t>
            </a:r>
            <a:r>
              <a:rPr lang="en-GB" dirty="0" smtClean="0">
                <a:solidFill>
                  <a:schemeClr val="tx1">
                    <a:lumMod val="85000"/>
                    <a:lumOff val="15000"/>
                  </a:schemeClr>
                </a:solidFill>
              </a:rPr>
              <a:t>school – it is greatly appreciated.</a:t>
            </a:r>
            <a:endParaRPr lang="en-GB" dirty="0" smtClean="0"/>
          </a:p>
          <a:p>
            <a:r>
              <a:rPr lang="en-GB" dirty="0" smtClean="0"/>
              <a:t>All </a:t>
            </a:r>
            <a:r>
              <a:rPr lang="en-GB" dirty="0"/>
              <a:t>that remains is for us to say a big ‘Thank you’ for all your time, enthusiasm and patience. Both children and staff reap enormous rewards from your involvement in school and we sincerely hope that you thoroughly enjoy your time working with us.</a:t>
            </a:r>
          </a:p>
        </p:txBody>
      </p:sp>
    </p:spTree>
    <p:extLst>
      <p:ext uri="{BB962C8B-B14F-4D97-AF65-F5344CB8AC3E}">
        <p14:creationId xmlns:p14="http://schemas.microsoft.com/office/powerpoint/2010/main" val="1184918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
  <TotalTime>1948</TotalTime>
  <Words>548</Words>
  <Application>Microsoft Office PowerPoint</Application>
  <PresentationFormat>Widescreen</PresentationFormat>
  <Paragraphs>28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Arial Rounded MT Bold</vt:lpstr>
      <vt:lpstr>Calibri</vt:lpstr>
      <vt:lpstr>Century Gothic</vt:lpstr>
      <vt:lpstr>Wingdings 3</vt:lpstr>
      <vt:lpstr>Ion</vt:lpstr>
      <vt:lpstr>  Hearing Children Read! </vt:lpstr>
      <vt:lpstr>Hearing Children Read</vt:lpstr>
      <vt:lpstr>When a child gets stuck on a word…</vt:lpstr>
      <vt:lpstr>Developing Comprehension</vt:lpstr>
      <vt:lpstr>Finally….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Thank You for Volunteering!</dc:title>
  <dc:creator>Caren Reid</dc:creator>
  <cp:lastModifiedBy>Martin Geraghty</cp:lastModifiedBy>
  <cp:revision>27</cp:revision>
  <dcterms:created xsi:type="dcterms:W3CDTF">2024-12-09T19:55:35Z</dcterms:created>
  <dcterms:modified xsi:type="dcterms:W3CDTF">2025-01-23T12:46:08Z</dcterms:modified>
</cp:coreProperties>
</file>