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2" r:id="rId4"/>
    <p:sldId id="268" r:id="rId5"/>
    <p:sldId id="271" r:id="rId6"/>
    <p:sldId id="294" r:id="rId7"/>
    <p:sldId id="292" r:id="rId8"/>
    <p:sldId id="280" r:id="rId9"/>
    <p:sldId id="282" r:id="rId10"/>
    <p:sldId id="293" r:id="rId11"/>
    <p:sldId id="284" r:id="rId12"/>
    <p:sldId id="286" r:id="rId13"/>
    <p:sldId id="278" r:id="rId14"/>
    <p:sldId id="290" r:id="rId15"/>
    <p:sldId id="291" r:id="rId16"/>
    <p:sldId id="289"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9" d="100"/>
          <a:sy n="119"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3F1C3ED-E937-4721-A3E9-736C9BE35884}"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3690363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3F1C3ED-E937-4721-A3E9-736C9BE35884}"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1451313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3F1C3ED-E937-4721-A3E9-736C9BE35884}"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821376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3F1C3ED-E937-4721-A3E9-736C9BE35884}" type="datetimeFigureOut">
              <a:rPr lang="en-GB" smtClean="0"/>
              <a:t>19/09/2024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719278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3F1C3ED-E937-4721-A3E9-736C9BE35884}" type="datetimeFigureOut">
              <a:rPr lang="en-GB" smtClean="0"/>
              <a:t>19/09/2024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1600940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3F1C3ED-E937-4721-A3E9-736C9BE35884}" type="datetimeFigureOut">
              <a:rPr lang="en-GB" smtClean="0"/>
              <a:t>19/09/2024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3650282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F1C3ED-E937-4721-A3E9-736C9BE35884}" type="datetimeFigureOut">
              <a:rPr lang="en-GB" smtClean="0"/>
              <a:t>19/09/2024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3449601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3F1C3ED-E937-4721-A3E9-736C9BE35884}" type="datetimeFigureOut">
              <a:rPr lang="en-GB" smtClean="0"/>
              <a:t>19/09/2024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1706556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3F1C3ED-E937-4721-A3E9-736C9BE35884}" type="datetimeFigureOut">
              <a:rPr lang="en-GB" smtClean="0"/>
              <a:t>19/09/2024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3326843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3F1C3ED-E937-4721-A3E9-736C9BE35884}"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11039239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3F1C3ED-E937-4721-A3E9-736C9BE35884}"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5427180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3F1C3ED-E937-4721-A3E9-736C9BE35884}"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28530130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3F1C3ED-E937-4721-A3E9-736C9BE35884}"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673872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3F1C3ED-E937-4721-A3E9-736C9BE35884}"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31481251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3F1C3ED-E937-4721-A3E9-736C9BE35884}"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34892082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3F1C3ED-E937-4721-A3E9-736C9BE35884}"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466653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3F1C3ED-E937-4721-A3E9-736C9BE35884}" type="datetimeFigureOut">
              <a:rPr lang="en-GB" smtClean="0"/>
              <a:t>19/09/2024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3082BEF-815B-4291-AE9A-DD5F531F1A45}" type="slidenum">
              <a:rPr lang="en-GB" smtClean="0"/>
              <a:t>‹#›</a:t>
            </a:fld>
            <a:endParaRPr lang="en-GB"/>
          </a:p>
        </p:txBody>
      </p:sp>
    </p:spTree>
    <p:extLst>
      <p:ext uri="{BB962C8B-B14F-4D97-AF65-F5344CB8AC3E}">
        <p14:creationId xmlns:p14="http://schemas.microsoft.com/office/powerpoint/2010/main" val="21108601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lovereading4kids.co.uk/wishlists/71ea18c474d87aa37cc5e222c83287ca" TargetMode="External"/><Relationship Id="rId1" Type="http://schemas.openxmlformats.org/officeDocument/2006/relationships/slideLayout" Target="../slideLayouts/slideLayout2.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76361" y="4173958"/>
            <a:ext cx="9628426" cy="1646302"/>
          </a:xfrm>
        </p:spPr>
        <p:txBody>
          <a:bodyPr/>
          <a:lstStyle/>
          <a:p>
            <a:r>
              <a:rPr lang="en-GB" dirty="0" smtClean="0"/>
              <a:t>Year Two</a:t>
            </a:r>
            <a:br>
              <a:rPr lang="en-GB" dirty="0" smtClean="0"/>
            </a:br>
            <a:r>
              <a:rPr lang="en-GB" dirty="0" smtClean="0"/>
              <a:t> </a:t>
            </a:r>
            <a:br>
              <a:rPr lang="en-GB" dirty="0" smtClean="0"/>
            </a:br>
            <a:r>
              <a:rPr lang="en-GB" dirty="0" smtClean="0"/>
              <a:t>Early Reading (and spelling and  phonics!)</a:t>
            </a:r>
            <a:endParaRPr lang="en-GB" dirty="0"/>
          </a:p>
        </p:txBody>
      </p:sp>
      <p:pic>
        <p:nvPicPr>
          <p:cNvPr id="3" name="Picture 2"/>
          <p:cNvPicPr>
            <a:picLocks noChangeAspect="1"/>
          </p:cNvPicPr>
          <p:nvPr/>
        </p:nvPicPr>
        <p:blipFill>
          <a:blip r:embed="rId2"/>
          <a:stretch>
            <a:fillRect/>
          </a:stretch>
        </p:blipFill>
        <p:spPr>
          <a:xfrm>
            <a:off x="1261976" y="513050"/>
            <a:ext cx="4248150" cy="3171825"/>
          </a:xfrm>
          <a:prstGeom prst="rect">
            <a:avLst/>
          </a:prstGeom>
        </p:spPr>
      </p:pic>
    </p:spTree>
    <p:extLst>
      <p:ext uri="{BB962C8B-B14F-4D97-AF65-F5344CB8AC3E}">
        <p14:creationId xmlns:p14="http://schemas.microsoft.com/office/powerpoint/2010/main" val="36250997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93618" y="1998005"/>
            <a:ext cx="8859833" cy="2677656"/>
          </a:xfrm>
          <a:prstGeom prst="rect">
            <a:avLst/>
          </a:prstGeom>
        </p:spPr>
        <p:txBody>
          <a:bodyPr wrap="square">
            <a:spAutoFit/>
          </a:bodyPr>
          <a:lstStyle/>
          <a:p>
            <a:r>
              <a:rPr lang="en-GB" sz="2800" i="1" dirty="0">
                <a:solidFill>
                  <a:srgbClr val="101010"/>
                </a:solidFill>
                <a:latin typeface="Arial" panose="020B0604020202020204" pitchFamily="34" charset="0"/>
              </a:rPr>
              <a:t>Reading is fundamental to education. Proficiency in reading, writing and spoken language is vital for pupils’ success. Through these, they develop communication skills for education and for working with others: in school, in training and at work. </a:t>
            </a:r>
            <a:r>
              <a:rPr lang="en-GB" sz="2800" i="1" dirty="0" smtClean="0">
                <a:solidFill>
                  <a:srgbClr val="101010"/>
                </a:solidFill>
                <a:latin typeface="Arial" panose="020B0604020202020204" pitchFamily="34" charset="0"/>
              </a:rPr>
              <a:t> </a:t>
            </a:r>
          </a:p>
          <a:p>
            <a:r>
              <a:rPr lang="en-GB" sz="2800" dirty="0" err="1" smtClean="0">
                <a:solidFill>
                  <a:srgbClr val="101010"/>
                </a:solidFill>
                <a:latin typeface="Arial" panose="020B0604020202020204" pitchFamily="34" charset="0"/>
              </a:rPr>
              <a:t>DfE</a:t>
            </a:r>
            <a:r>
              <a:rPr lang="en-GB" sz="2800" dirty="0" smtClean="0">
                <a:solidFill>
                  <a:srgbClr val="101010"/>
                </a:solidFill>
                <a:latin typeface="Arial" panose="020B0604020202020204" pitchFamily="34" charset="0"/>
              </a:rPr>
              <a:t> Reading Framework 2023</a:t>
            </a:r>
            <a:endParaRPr lang="en-GB" sz="2800" dirty="0"/>
          </a:p>
        </p:txBody>
      </p:sp>
    </p:spTree>
    <p:extLst>
      <p:ext uri="{BB962C8B-B14F-4D97-AF65-F5344CB8AC3E}">
        <p14:creationId xmlns:p14="http://schemas.microsoft.com/office/powerpoint/2010/main" val="1592245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1836" y="496388"/>
            <a:ext cx="8596668" cy="5166151"/>
          </a:xfrm>
        </p:spPr>
        <p:txBody>
          <a:bodyPr/>
          <a:lstStyle/>
          <a:p>
            <a:r>
              <a:rPr lang="en-GB" sz="2800" dirty="0" smtClean="0"/>
              <a:t>At </a:t>
            </a:r>
            <a:r>
              <a:rPr lang="en-GB" sz="2800" dirty="0" err="1" smtClean="0"/>
              <a:t>Otterbourne</a:t>
            </a:r>
            <a:r>
              <a:rPr lang="en-GB" sz="2800" dirty="0" smtClean="0"/>
              <a:t>, our SSP (systematic, synthetic phonics) programme is Bug Club by Pearson.</a:t>
            </a:r>
          </a:p>
          <a:p>
            <a:endParaRPr lang="en-GB" sz="2800" dirty="0"/>
          </a:p>
          <a:p>
            <a:r>
              <a:rPr lang="en-GB" sz="2800" dirty="0" smtClean="0"/>
              <a:t>We also use Rapid Phonics which is by Pearson for children in Year 2 and onwards as a catch up programme for reading and spelling.</a:t>
            </a:r>
          </a:p>
          <a:p>
            <a:endParaRPr lang="en-GB" dirty="0"/>
          </a:p>
          <a:p>
            <a:endParaRPr lang="en-GB" dirty="0"/>
          </a:p>
        </p:txBody>
      </p:sp>
      <p:pic>
        <p:nvPicPr>
          <p:cNvPr id="4" name="Picture 3"/>
          <p:cNvPicPr>
            <a:picLocks noChangeAspect="1"/>
          </p:cNvPicPr>
          <p:nvPr/>
        </p:nvPicPr>
        <p:blipFill>
          <a:blip r:embed="rId2"/>
          <a:stretch>
            <a:fillRect/>
          </a:stretch>
        </p:blipFill>
        <p:spPr>
          <a:xfrm>
            <a:off x="1977933" y="4033600"/>
            <a:ext cx="1862546" cy="1873633"/>
          </a:xfrm>
          <a:prstGeom prst="rect">
            <a:avLst/>
          </a:prstGeom>
        </p:spPr>
      </p:pic>
      <p:pic>
        <p:nvPicPr>
          <p:cNvPr id="5" name="Picture 4"/>
          <p:cNvPicPr>
            <a:picLocks noChangeAspect="1"/>
          </p:cNvPicPr>
          <p:nvPr/>
        </p:nvPicPr>
        <p:blipFill>
          <a:blip r:embed="rId3"/>
          <a:stretch>
            <a:fillRect/>
          </a:stretch>
        </p:blipFill>
        <p:spPr>
          <a:xfrm>
            <a:off x="6486659" y="3679780"/>
            <a:ext cx="1857375" cy="2581275"/>
          </a:xfrm>
          <a:prstGeom prst="rect">
            <a:avLst/>
          </a:prstGeom>
        </p:spPr>
      </p:pic>
    </p:spTree>
    <p:extLst>
      <p:ext uri="{BB962C8B-B14F-4D97-AF65-F5344CB8AC3E}">
        <p14:creationId xmlns:p14="http://schemas.microsoft.com/office/powerpoint/2010/main" val="20615693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1443" y="374468"/>
            <a:ext cx="9553893" cy="1320800"/>
          </a:xfrm>
        </p:spPr>
        <p:txBody>
          <a:bodyPr/>
          <a:lstStyle/>
          <a:p>
            <a:r>
              <a:rPr lang="en-GB" dirty="0" smtClean="0"/>
              <a:t>Year One – Phase 5 – alternative graphemes</a:t>
            </a:r>
            <a:endParaRPr lang="en-GB" dirty="0"/>
          </a:p>
        </p:txBody>
      </p:sp>
      <p:pic>
        <p:nvPicPr>
          <p:cNvPr id="4" name="Content Placeholder 3"/>
          <p:cNvPicPr>
            <a:picLocks noGrp="1" noChangeAspect="1"/>
          </p:cNvPicPr>
          <p:nvPr>
            <p:ph idx="1"/>
          </p:nvPr>
        </p:nvPicPr>
        <p:blipFill>
          <a:blip r:embed="rId2"/>
          <a:stretch>
            <a:fillRect/>
          </a:stretch>
        </p:blipFill>
        <p:spPr>
          <a:xfrm>
            <a:off x="491444" y="1270000"/>
            <a:ext cx="7529149" cy="5268724"/>
          </a:xfrm>
          <a:prstGeom prst="rect">
            <a:avLst/>
          </a:prstGeom>
        </p:spPr>
      </p:pic>
    </p:spTree>
    <p:extLst>
      <p:ext uri="{BB962C8B-B14F-4D97-AF65-F5344CB8AC3E}">
        <p14:creationId xmlns:p14="http://schemas.microsoft.com/office/powerpoint/2010/main" val="17615704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6523" y="225835"/>
            <a:ext cx="8596668" cy="1320800"/>
          </a:xfrm>
        </p:spPr>
        <p:txBody>
          <a:bodyPr/>
          <a:lstStyle/>
          <a:p>
            <a:r>
              <a:rPr lang="en-GB" dirty="0" smtClean="0"/>
              <a:t>Bug Club Books - phonics</a:t>
            </a:r>
            <a:endParaRPr lang="en-GB" dirty="0"/>
          </a:p>
        </p:txBody>
      </p:sp>
      <p:sp>
        <p:nvSpPr>
          <p:cNvPr id="3" name="Content Placeholder 2"/>
          <p:cNvSpPr>
            <a:spLocks noGrp="1"/>
          </p:cNvSpPr>
          <p:nvPr>
            <p:ph idx="1"/>
          </p:nvPr>
        </p:nvSpPr>
        <p:spPr>
          <a:xfrm>
            <a:off x="246259" y="1039360"/>
            <a:ext cx="6637867" cy="3880773"/>
          </a:xfrm>
        </p:spPr>
        <p:txBody>
          <a:bodyPr>
            <a:noAutofit/>
          </a:bodyPr>
          <a:lstStyle/>
          <a:p>
            <a:r>
              <a:rPr lang="en-GB" sz="2400" dirty="0" smtClean="0"/>
              <a:t>Following the Hampshire Reading approach, some of the children will come home with a Bug Club book each week. This book will focus on a sound that has already been covered in Year One phonics but needs consolidating.</a:t>
            </a:r>
          </a:p>
          <a:p>
            <a:endParaRPr lang="en-GB" sz="2400" dirty="0"/>
          </a:p>
          <a:p>
            <a:r>
              <a:rPr lang="en-GB" sz="2400" dirty="0" smtClean="0"/>
              <a:t>The goal is to build fluency in the children’s reading. </a:t>
            </a:r>
          </a:p>
          <a:p>
            <a:endParaRPr lang="en-GB" sz="2400" dirty="0"/>
          </a:p>
          <a:p>
            <a:r>
              <a:rPr lang="en-GB" sz="2400" dirty="0" smtClean="0"/>
              <a:t>We are following the 3 read approach throughout the week so your child will have read part of their book 3 times before it goes home.</a:t>
            </a:r>
            <a:endParaRPr lang="en-GB" sz="2400" dirty="0"/>
          </a:p>
        </p:txBody>
      </p:sp>
      <p:pic>
        <p:nvPicPr>
          <p:cNvPr id="4" name="Picture 4" descr="Fluency with Text | National Center on Improving Literacy">
            <a:extLst>
              <a:ext uri="{FF2B5EF4-FFF2-40B4-BE49-F238E27FC236}">
                <a16:creationId xmlns:a16="http://schemas.microsoft.com/office/drawing/2014/main" id="{6F7A3151-6DD4-A413-E290-A532B2A35430}"/>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4445"/>
          <a:stretch/>
        </p:blipFill>
        <p:spPr bwMode="auto">
          <a:xfrm>
            <a:off x="6884126" y="901337"/>
            <a:ext cx="5129893" cy="502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14221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Spellings</a:t>
            </a:r>
            <a:endParaRPr lang="en-GB" dirty="0"/>
          </a:p>
        </p:txBody>
      </p:sp>
      <p:sp>
        <p:nvSpPr>
          <p:cNvPr id="3" name="Content Placeholder 2"/>
          <p:cNvSpPr>
            <a:spLocks noGrp="1"/>
          </p:cNvSpPr>
          <p:nvPr>
            <p:ph idx="1"/>
          </p:nvPr>
        </p:nvSpPr>
        <p:spPr>
          <a:xfrm>
            <a:off x="677334" y="1370881"/>
            <a:ext cx="8596668" cy="1098000"/>
          </a:xfrm>
        </p:spPr>
        <p:txBody>
          <a:bodyPr/>
          <a:lstStyle/>
          <a:p>
            <a:r>
              <a:rPr lang="en-GB" dirty="0" smtClean="0"/>
              <a:t>In Year 2, children take part in spelling lessons. These lessons focus on the sounds the children have learnt in their phonics lessons in Year R and Year One.</a:t>
            </a:r>
          </a:p>
          <a:p>
            <a:endParaRPr lang="en-GB" dirty="0"/>
          </a:p>
        </p:txBody>
      </p:sp>
      <p:pic>
        <p:nvPicPr>
          <p:cNvPr id="4" name="Picture 3"/>
          <p:cNvPicPr/>
          <p:nvPr/>
        </p:nvPicPr>
        <p:blipFill>
          <a:blip r:embed="rId2"/>
          <a:stretch>
            <a:fillRect/>
          </a:stretch>
        </p:blipFill>
        <p:spPr>
          <a:xfrm>
            <a:off x="2182331" y="2261063"/>
            <a:ext cx="6080519" cy="4231177"/>
          </a:xfrm>
          <a:prstGeom prst="rect">
            <a:avLst/>
          </a:prstGeom>
        </p:spPr>
      </p:pic>
    </p:spTree>
    <p:extLst>
      <p:ext uri="{BB962C8B-B14F-4D97-AF65-F5344CB8AC3E}">
        <p14:creationId xmlns:p14="http://schemas.microsoft.com/office/powerpoint/2010/main" val="39683258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Coloured Book Bands</a:t>
            </a:r>
            <a:endParaRPr lang="en-GB" dirty="0"/>
          </a:p>
        </p:txBody>
      </p:sp>
      <p:sp>
        <p:nvSpPr>
          <p:cNvPr id="3" name="Content Placeholder 2"/>
          <p:cNvSpPr>
            <a:spLocks noGrp="1"/>
          </p:cNvSpPr>
          <p:nvPr>
            <p:ph idx="1"/>
          </p:nvPr>
        </p:nvSpPr>
        <p:spPr>
          <a:xfrm>
            <a:off x="677334" y="1439950"/>
            <a:ext cx="8596668" cy="4110962"/>
          </a:xfrm>
        </p:spPr>
        <p:txBody>
          <a:bodyPr/>
          <a:lstStyle/>
          <a:p>
            <a:r>
              <a:rPr lang="en-GB" dirty="0" smtClean="0"/>
              <a:t>Your child may be on a coloured book band. They will come home with some of these books every week. They change them on a Wednesday. </a:t>
            </a:r>
          </a:p>
          <a:p>
            <a:endParaRPr lang="en-GB" dirty="0"/>
          </a:p>
          <a:p>
            <a:pPr marL="0" indent="0">
              <a:buNone/>
            </a:pPr>
            <a:endParaRPr lang="en-GB" dirty="0"/>
          </a:p>
        </p:txBody>
      </p:sp>
      <p:pic>
        <p:nvPicPr>
          <p:cNvPr id="4" name="Picture 3"/>
          <p:cNvPicPr>
            <a:picLocks noChangeAspect="1"/>
          </p:cNvPicPr>
          <p:nvPr/>
        </p:nvPicPr>
        <p:blipFill rotWithShape="1">
          <a:blip r:embed="rId2"/>
          <a:srcRect r="24634"/>
          <a:stretch/>
        </p:blipFill>
        <p:spPr>
          <a:xfrm>
            <a:off x="406457" y="2531059"/>
            <a:ext cx="8188903" cy="651936"/>
          </a:xfrm>
          <a:prstGeom prst="rect">
            <a:avLst/>
          </a:prstGeom>
        </p:spPr>
      </p:pic>
      <p:sp>
        <p:nvSpPr>
          <p:cNvPr id="8" name="Rectangle 7"/>
          <p:cNvSpPr/>
          <p:nvPr/>
        </p:nvSpPr>
        <p:spPr>
          <a:xfrm>
            <a:off x="8595360" y="2531059"/>
            <a:ext cx="678642" cy="651936"/>
          </a:xfrm>
          <a:prstGeom prst="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9274002" y="2531059"/>
            <a:ext cx="726209" cy="65193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8595360" y="2531059"/>
            <a:ext cx="678642" cy="230832"/>
          </a:xfrm>
          <a:prstGeom prst="rect">
            <a:avLst/>
          </a:prstGeom>
          <a:noFill/>
        </p:spPr>
        <p:txBody>
          <a:bodyPr wrap="square" rtlCol="0">
            <a:spAutoFit/>
          </a:bodyPr>
          <a:lstStyle/>
          <a:p>
            <a:r>
              <a:rPr lang="en-GB" sz="900" dirty="0" smtClean="0"/>
              <a:t>Platinum</a:t>
            </a:r>
            <a:endParaRPr lang="en-GB" sz="900" dirty="0"/>
          </a:p>
        </p:txBody>
      </p:sp>
      <p:sp>
        <p:nvSpPr>
          <p:cNvPr id="11" name="TextBox 10"/>
          <p:cNvSpPr txBox="1"/>
          <p:nvPr/>
        </p:nvSpPr>
        <p:spPr>
          <a:xfrm>
            <a:off x="9335193" y="2531059"/>
            <a:ext cx="565265" cy="369332"/>
          </a:xfrm>
          <a:prstGeom prst="rect">
            <a:avLst/>
          </a:prstGeom>
          <a:noFill/>
        </p:spPr>
        <p:txBody>
          <a:bodyPr wrap="square" rtlCol="0">
            <a:spAutoFit/>
          </a:bodyPr>
          <a:lstStyle/>
          <a:p>
            <a:r>
              <a:rPr lang="en-GB" sz="900" dirty="0" smtClean="0"/>
              <a:t>Free Reader</a:t>
            </a:r>
            <a:endParaRPr lang="en-GB" sz="900" dirty="0"/>
          </a:p>
        </p:txBody>
      </p:sp>
    </p:spTree>
    <p:extLst>
      <p:ext uri="{BB962C8B-B14F-4D97-AF65-F5344CB8AC3E}">
        <p14:creationId xmlns:p14="http://schemas.microsoft.com/office/powerpoint/2010/main" val="15346987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DA9C1-31A8-BE62-5A5D-A46708EB7BCB}"/>
              </a:ext>
            </a:extLst>
          </p:cNvPr>
          <p:cNvSpPr>
            <a:spLocks noGrp="1"/>
          </p:cNvSpPr>
          <p:nvPr>
            <p:ph type="title"/>
          </p:nvPr>
        </p:nvSpPr>
        <p:spPr/>
        <p:txBody>
          <a:bodyPr/>
          <a:lstStyle/>
          <a:p>
            <a:r>
              <a:rPr lang="en-GB" b="1" u="sng" dirty="0"/>
              <a:t>Three ways you can help build fluency at home…</a:t>
            </a:r>
          </a:p>
        </p:txBody>
      </p:sp>
      <p:sp>
        <p:nvSpPr>
          <p:cNvPr id="3" name="Content Placeholder 2">
            <a:extLst>
              <a:ext uri="{FF2B5EF4-FFF2-40B4-BE49-F238E27FC236}">
                <a16:creationId xmlns:a16="http://schemas.microsoft.com/office/drawing/2014/main" id="{55F4BC41-9E0E-7037-9FBF-58E329C681BF}"/>
              </a:ext>
            </a:extLst>
          </p:cNvPr>
          <p:cNvSpPr>
            <a:spLocks noGrp="1"/>
          </p:cNvSpPr>
          <p:nvPr>
            <p:ph idx="1"/>
          </p:nvPr>
        </p:nvSpPr>
        <p:spPr>
          <a:xfrm>
            <a:off x="838200" y="1978025"/>
            <a:ext cx="8632371" cy="4351338"/>
          </a:xfrm>
        </p:spPr>
        <p:txBody>
          <a:bodyPr>
            <a:normAutofit/>
          </a:bodyPr>
          <a:lstStyle/>
          <a:p>
            <a:pPr marL="514350" indent="-514350">
              <a:buAutoNum type="arabicPeriod"/>
            </a:pPr>
            <a:r>
              <a:rPr lang="en-GB" sz="2400" b="1" dirty="0"/>
              <a:t>Read and follow </a:t>
            </a:r>
            <a:r>
              <a:rPr lang="en-GB" sz="2400" dirty="0"/>
              <a:t>– the adult reads the text and the child follows along with their finger. This helps the child with word recognition and models to them how they should read with fluency.</a:t>
            </a:r>
          </a:p>
          <a:p>
            <a:pPr marL="514350" indent="-514350">
              <a:buAutoNum type="arabicPeriod"/>
            </a:pPr>
            <a:r>
              <a:rPr lang="en-GB" sz="2400" b="1" dirty="0"/>
              <a:t>My turn, your turn </a:t>
            </a:r>
            <a:r>
              <a:rPr lang="en-GB" sz="2400" dirty="0"/>
              <a:t>– take turns reading a page or a paragraph. Here you are modelling how to read with fluency, flow and expression. </a:t>
            </a:r>
          </a:p>
          <a:p>
            <a:pPr marL="514350" indent="-514350">
              <a:buAutoNum type="arabicPeriod"/>
            </a:pPr>
            <a:r>
              <a:rPr lang="en-GB" sz="2400" b="1" dirty="0"/>
              <a:t>Echo Reading </a:t>
            </a:r>
            <a:r>
              <a:rPr lang="en-GB" sz="2400" dirty="0"/>
              <a:t>– as you read, the child copies. It is important here to pace yourself and read at a rate that your child can keep up with. </a:t>
            </a:r>
          </a:p>
          <a:p>
            <a:pPr marL="514350" indent="-514350">
              <a:buAutoNum type="arabicPeriod"/>
            </a:pPr>
            <a:endParaRPr lang="en-GB" dirty="0"/>
          </a:p>
          <a:p>
            <a:endParaRPr lang="en-GB" dirty="0"/>
          </a:p>
        </p:txBody>
      </p:sp>
    </p:spTree>
    <p:extLst>
      <p:ext uri="{BB962C8B-B14F-4D97-AF65-F5344CB8AC3E}">
        <p14:creationId xmlns:p14="http://schemas.microsoft.com/office/powerpoint/2010/main" val="35736972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6BFF9-82E1-CDDA-72B1-633D8D1AAC91}"/>
              </a:ext>
            </a:extLst>
          </p:cNvPr>
          <p:cNvSpPr>
            <a:spLocks noGrp="1"/>
          </p:cNvSpPr>
          <p:nvPr>
            <p:ph type="title"/>
          </p:nvPr>
        </p:nvSpPr>
        <p:spPr>
          <a:xfrm>
            <a:off x="319087" y="629157"/>
            <a:ext cx="6062663" cy="968810"/>
          </a:xfrm>
        </p:spPr>
        <p:txBody>
          <a:bodyPr>
            <a:normAutofit fontScale="90000"/>
          </a:bodyPr>
          <a:lstStyle/>
          <a:p>
            <a:r>
              <a:rPr lang="en-GB" b="1" u="sng" dirty="0"/>
              <a:t>What you can do to help develop comprehension…</a:t>
            </a:r>
          </a:p>
        </p:txBody>
      </p:sp>
      <p:sp>
        <p:nvSpPr>
          <p:cNvPr id="5" name="TextBox 4">
            <a:extLst>
              <a:ext uri="{FF2B5EF4-FFF2-40B4-BE49-F238E27FC236}">
                <a16:creationId xmlns:a16="http://schemas.microsoft.com/office/drawing/2014/main" id="{96C9DAB7-4E37-E39F-4F5F-D37432DC0B7C}"/>
              </a:ext>
            </a:extLst>
          </p:cNvPr>
          <p:cNvSpPr txBox="1"/>
          <p:nvPr/>
        </p:nvSpPr>
        <p:spPr>
          <a:xfrm>
            <a:off x="352424" y="2258525"/>
            <a:ext cx="11487151" cy="3970318"/>
          </a:xfrm>
          <a:prstGeom prst="rect">
            <a:avLst/>
          </a:prstGeom>
          <a:noFill/>
        </p:spPr>
        <p:txBody>
          <a:bodyPr wrap="square">
            <a:spAutoFit/>
          </a:bodyPr>
          <a:lstStyle/>
          <a:p>
            <a:pPr marL="571500" indent="-571500">
              <a:buFont typeface="Arial" panose="020B0604020202020204" pitchFamily="34" charset="0"/>
              <a:buChar char="•"/>
            </a:pPr>
            <a:r>
              <a:rPr lang="en-GB" sz="2800" dirty="0"/>
              <a:t>Comprehension of the world will develop comprehension in reading… </a:t>
            </a:r>
          </a:p>
          <a:p>
            <a:pPr marL="571500" indent="-571500">
              <a:buFont typeface="Arial" panose="020B0604020202020204" pitchFamily="34" charset="0"/>
              <a:buChar char="•"/>
            </a:pPr>
            <a:r>
              <a:rPr lang="en-GB" sz="2800" dirty="0"/>
              <a:t>Ways you can develop comprehension – </a:t>
            </a:r>
          </a:p>
          <a:p>
            <a:pPr marL="1028700" lvl="1" indent="-571500">
              <a:buFont typeface="Arial" panose="020B0604020202020204" pitchFamily="34" charset="0"/>
              <a:buChar char="•"/>
            </a:pPr>
            <a:r>
              <a:rPr lang="en-GB" sz="2800" dirty="0"/>
              <a:t>Talking a lot at home… about everything</a:t>
            </a:r>
          </a:p>
          <a:p>
            <a:pPr marL="1028700" lvl="1" indent="-571500">
              <a:buFont typeface="Arial" panose="020B0604020202020204" pitchFamily="34" charset="0"/>
              <a:buChar char="•"/>
            </a:pPr>
            <a:r>
              <a:rPr lang="en-GB" sz="2800" dirty="0"/>
              <a:t>Develop cultural capital by going out (this does not have to cost money) </a:t>
            </a:r>
          </a:p>
          <a:p>
            <a:pPr marL="1028700" lvl="1" indent="-571500">
              <a:buFont typeface="Arial" panose="020B0604020202020204" pitchFamily="34" charset="0"/>
              <a:buChar char="•"/>
            </a:pPr>
            <a:r>
              <a:rPr lang="en-GB" sz="2800" dirty="0"/>
              <a:t>Reading together and discussing books together</a:t>
            </a:r>
          </a:p>
          <a:p>
            <a:pPr marL="1485900" lvl="2" indent="-571500">
              <a:buFont typeface="Arial" panose="020B0604020202020204" pitchFamily="34" charset="0"/>
              <a:buChar char="•"/>
            </a:pPr>
            <a:r>
              <a:rPr lang="en-GB" sz="2800" dirty="0"/>
              <a:t>Why do you like this book? </a:t>
            </a:r>
          </a:p>
          <a:p>
            <a:pPr marL="1485900" lvl="2" indent="-571500">
              <a:buFont typeface="Arial" panose="020B0604020202020204" pitchFamily="34" charset="0"/>
              <a:buChar char="•"/>
            </a:pPr>
            <a:r>
              <a:rPr lang="en-GB" sz="2800" dirty="0"/>
              <a:t>What do you think will happen next?</a:t>
            </a:r>
          </a:p>
          <a:p>
            <a:pPr marL="1485900" lvl="2" indent="-571500">
              <a:buFont typeface="Arial" panose="020B0604020202020204" pitchFamily="34" charset="0"/>
              <a:buChar char="•"/>
            </a:pPr>
            <a:r>
              <a:rPr lang="en-GB" sz="2800" dirty="0"/>
              <a:t>What do you think about this character?  </a:t>
            </a:r>
          </a:p>
        </p:txBody>
      </p:sp>
      <p:pic>
        <p:nvPicPr>
          <p:cNvPr id="11266" name="Picture 2" descr="Ryan Kwanten Quote: “That's something lacking in a lot of modern-day  families – just talking. It's">
            <a:extLst>
              <a:ext uri="{FF2B5EF4-FFF2-40B4-BE49-F238E27FC236}">
                <a16:creationId xmlns:a16="http://schemas.microsoft.com/office/drawing/2014/main" id="{57D3D6E5-6025-ED2F-4FD7-C218F4F6C03C}"/>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6093" t="29306" r="15390" b="28750"/>
          <a:stretch/>
        </p:blipFill>
        <p:spPr bwMode="auto">
          <a:xfrm>
            <a:off x="6454396" y="236399"/>
            <a:ext cx="5351842" cy="1754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1109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156829" y="306849"/>
            <a:ext cx="4499193" cy="6184485"/>
          </a:xfrm>
          <a:prstGeom prst="rect">
            <a:avLst/>
          </a:prstGeom>
        </p:spPr>
      </p:pic>
    </p:spTree>
    <p:extLst>
      <p:ext uri="{BB962C8B-B14F-4D97-AF65-F5344CB8AC3E}">
        <p14:creationId xmlns:p14="http://schemas.microsoft.com/office/powerpoint/2010/main" val="29709037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8576311-C847-93FE-C272-F78880970EBE}"/>
              </a:ext>
            </a:extLst>
          </p:cNvPr>
          <p:cNvPicPr>
            <a:picLocks noChangeAspect="1"/>
          </p:cNvPicPr>
          <p:nvPr/>
        </p:nvPicPr>
        <p:blipFill>
          <a:blip r:embed="rId2"/>
          <a:stretch>
            <a:fillRect/>
          </a:stretch>
        </p:blipFill>
        <p:spPr>
          <a:xfrm>
            <a:off x="4986784" y="417825"/>
            <a:ext cx="7119491" cy="6022349"/>
          </a:xfrm>
          <a:prstGeom prst="rect">
            <a:avLst/>
          </a:prstGeom>
        </p:spPr>
      </p:pic>
      <p:sp>
        <p:nvSpPr>
          <p:cNvPr id="6" name="Content Placeholder 2">
            <a:extLst>
              <a:ext uri="{FF2B5EF4-FFF2-40B4-BE49-F238E27FC236}">
                <a16:creationId xmlns:a16="http://schemas.microsoft.com/office/drawing/2014/main" id="{4D2FA503-E1BC-AFCA-FE27-62A61FA5A810}"/>
              </a:ext>
            </a:extLst>
          </p:cNvPr>
          <p:cNvSpPr>
            <a:spLocks noGrp="1"/>
          </p:cNvSpPr>
          <p:nvPr>
            <p:ph idx="1"/>
          </p:nvPr>
        </p:nvSpPr>
        <p:spPr>
          <a:xfrm>
            <a:off x="205234" y="174709"/>
            <a:ext cx="4748659" cy="6508582"/>
          </a:xfrm>
        </p:spPr>
        <p:txBody>
          <a:bodyPr>
            <a:normAutofit fontScale="85000" lnSpcReduction="10000"/>
          </a:bodyPr>
          <a:lstStyle/>
          <a:p>
            <a:pPr marL="0" indent="0">
              <a:buNone/>
            </a:pPr>
            <a:r>
              <a:rPr lang="en-GB" sz="2600" b="1" u="sng" dirty="0"/>
              <a:t>How to encourage independent reading at home</a:t>
            </a:r>
          </a:p>
          <a:p>
            <a:r>
              <a:rPr lang="en-GB" sz="2600" dirty="0"/>
              <a:t>Having books that the child owns</a:t>
            </a:r>
          </a:p>
          <a:p>
            <a:r>
              <a:rPr lang="en-GB" sz="2600" dirty="0"/>
              <a:t>Using the library to help build variety</a:t>
            </a:r>
          </a:p>
          <a:p>
            <a:r>
              <a:rPr lang="en-GB" sz="2600" dirty="0"/>
              <a:t>Exposing children to texts beyond novel. E.g. comics, magazines, non-fiction books</a:t>
            </a:r>
          </a:p>
          <a:p>
            <a:r>
              <a:rPr lang="en-GB" sz="2600" dirty="0"/>
              <a:t>Taking control of screens – reading first and then screentime</a:t>
            </a:r>
          </a:p>
          <a:p>
            <a:r>
              <a:rPr lang="en-GB" sz="2600" b="1" dirty="0">
                <a:solidFill>
                  <a:srgbClr val="FF0000"/>
                </a:solidFill>
              </a:rPr>
              <a:t>Show that you love reading… even if you have to fake it</a:t>
            </a:r>
          </a:p>
          <a:p>
            <a:r>
              <a:rPr lang="en-GB" sz="2600" dirty="0"/>
              <a:t>Give children books that matter to </a:t>
            </a:r>
            <a:r>
              <a:rPr lang="en-GB" sz="2600" dirty="0" smtClean="0"/>
              <a:t>them  </a:t>
            </a:r>
          </a:p>
          <a:p>
            <a:r>
              <a:rPr lang="en-GB" sz="2600" dirty="0" smtClean="0"/>
              <a:t>Reward </a:t>
            </a:r>
            <a:r>
              <a:rPr lang="en-GB" sz="2600" dirty="0"/>
              <a:t>reading through extrinsic and intrinsic motivators</a:t>
            </a:r>
          </a:p>
        </p:txBody>
      </p:sp>
    </p:spTree>
    <p:extLst>
      <p:ext uri="{BB962C8B-B14F-4D97-AF65-F5344CB8AC3E}">
        <p14:creationId xmlns:p14="http://schemas.microsoft.com/office/powerpoint/2010/main" val="42511240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884" y="93273"/>
            <a:ext cx="10515600" cy="1325563"/>
          </a:xfrm>
        </p:spPr>
        <p:txBody>
          <a:bodyPr/>
          <a:lstStyle/>
          <a:p>
            <a:r>
              <a:rPr lang="en-GB" dirty="0" smtClean="0"/>
              <a:t>A bedtime story</a:t>
            </a:r>
            <a:endParaRPr lang="en-GB" dirty="0"/>
          </a:p>
        </p:txBody>
      </p:sp>
      <p:sp>
        <p:nvSpPr>
          <p:cNvPr id="3" name="Content Placeholder 2"/>
          <p:cNvSpPr>
            <a:spLocks noGrp="1"/>
          </p:cNvSpPr>
          <p:nvPr>
            <p:ph idx="1"/>
          </p:nvPr>
        </p:nvSpPr>
        <p:spPr>
          <a:xfrm>
            <a:off x="415637" y="1210879"/>
            <a:ext cx="11646130" cy="4351338"/>
          </a:xfrm>
          <a:solidFill>
            <a:srgbClr val="FFC000"/>
          </a:solidFill>
        </p:spPr>
        <p:txBody>
          <a:bodyPr/>
          <a:lstStyle/>
          <a:p>
            <a:r>
              <a:rPr lang="en-GB" dirty="0"/>
              <a:t>A bedtime story doesn’t require children to focus on the mechanics of learning to read, but on the enjoyment of the story and the idea of being transported to other worlds before drifting into dreams about them.’</a:t>
            </a:r>
          </a:p>
        </p:txBody>
      </p:sp>
      <p:pic>
        <p:nvPicPr>
          <p:cNvPr id="4" name="Picture 3"/>
          <p:cNvPicPr>
            <a:picLocks noChangeAspect="1"/>
          </p:cNvPicPr>
          <p:nvPr/>
        </p:nvPicPr>
        <p:blipFill>
          <a:blip r:embed="rId2"/>
          <a:stretch>
            <a:fillRect/>
          </a:stretch>
        </p:blipFill>
        <p:spPr>
          <a:xfrm>
            <a:off x="696882" y="2501177"/>
            <a:ext cx="2971800" cy="409575"/>
          </a:xfrm>
          <a:prstGeom prst="rect">
            <a:avLst/>
          </a:prstGeom>
          <a:solidFill>
            <a:srgbClr val="FFFF00"/>
          </a:solidFill>
        </p:spPr>
      </p:pic>
      <p:pic>
        <p:nvPicPr>
          <p:cNvPr id="5" name="Picture 4"/>
          <p:cNvPicPr>
            <a:picLocks noChangeAspect="1"/>
          </p:cNvPicPr>
          <p:nvPr/>
        </p:nvPicPr>
        <p:blipFill>
          <a:blip r:embed="rId3"/>
          <a:stretch>
            <a:fillRect/>
          </a:stretch>
        </p:blipFill>
        <p:spPr>
          <a:xfrm>
            <a:off x="3831994" y="2428812"/>
            <a:ext cx="4400550" cy="476250"/>
          </a:xfrm>
          <a:prstGeom prst="rect">
            <a:avLst/>
          </a:prstGeom>
        </p:spPr>
      </p:pic>
      <p:pic>
        <p:nvPicPr>
          <p:cNvPr id="6" name="Picture 5"/>
          <p:cNvPicPr>
            <a:picLocks noChangeAspect="1"/>
          </p:cNvPicPr>
          <p:nvPr/>
        </p:nvPicPr>
        <p:blipFill>
          <a:blip r:embed="rId4"/>
          <a:stretch>
            <a:fillRect/>
          </a:stretch>
        </p:blipFill>
        <p:spPr>
          <a:xfrm>
            <a:off x="8576830" y="2452624"/>
            <a:ext cx="2790825" cy="428625"/>
          </a:xfrm>
          <a:prstGeom prst="rect">
            <a:avLst/>
          </a:prstGeom>
        </p:spPr>
      </p:pic>
      <p:pic>
        <p:nvPicPr>
          <p:cNvPr id="7" name="Picture 6"/>
          <p:cNvPicPr>
            <a:picLocks noChangeAspect="1"/>
          </p:cNvPicPr>
          <p:nvPr/>
        </p:nvPicPr>
        <p:blipFill>
          <a:blip r:embed="rId5"/>
          <a:stretch>
            <a:fillRect/>
          </a:stretch>
        </p:blipFill>
        <p:spPr>
          <a:xfrm>
            <a:off x="715932" y="3065293"/>
            <a:ext cx="2933700" cy="419100"/>
          </a:xfrm>
          <a:prstGeom prst="rect">
            <a:avLst/>
          </a:prstGeom>
        </p:spPr>
      </p:pic>
      <p:pic>
        <p:nvPicPr>
          <p:cNvPr id="8" name="Picture 7"/>
          <p:cNvPicPr>
            <a:picLocks noChangeAspect="1"/>
          </p:cNvPicPr>
          <p:nvPr/>
        </p:nvPicPr>
        <p:blipFill>
          <a:blip r:embed="rId6"/>
          <a:stretch>
            <a:fillRect/>
          </a:stretch>
        </p:blipFill>
        <p:spPr>
          <a:xfrm>
            <a:off x="3895206" y="3040874"/>
            <a:ext cx="4781550" cy="447675"/>
          </a:xfrm>
          <a:prstGeom prst="rect">
            <a:avLst/>
          </a:prstGeom>
        </p:spPr>
      </p:pic>
      <p:pic>
        <p:nvPicPr>
          <p:cNvPr id="9" name="Picture 8"/>
          <p:cNvPicPr>
            <a:picLocks noChangeAspect="1"/>
          </p:cNvPicPr>
          <p:nvPr/>
        </p:nvPicPr>
        <p:blipFill>
          <a:blip r:embed="rId7"/>
          <a:stretch>
            <a:fillRect/>
          </a:stretch>
        </p:blipFill>
        <p:spPr>
          <a:xfrm>
            <a:off x="5318238" y="3616939"/>
            <a:ext cx="4676775" cy="466725"/>
          </a:xfrm>
          <a:prstGeom prst="rect">
            <a:avLst/>
          </a:prstGeom>
        </p:spPr>
      </p:pic>
      <p:pic>
        <p:nvPicPr>
          <p:cNvPr id="10" name="Picture 9"/>
          <p:cNvPicPr>
            <a:picLocks noChangeAspect="1"/>
          </p:cNvPicPr>
          <p:nvPr/>
        </p:nvPicPr>
        <p:blipFill>
          <a:blip r:embed="rId8"/>
          <a:stretch>
            <a:fillRect/>
          </a:stretch>
        </p:blipFill>
        <p:spPr>
          <a:xfrm>
            <a:off x="680777" y="3602652"/>
            <a:ext cx="4095750" cy="495300"/>
          </a:xfrm>
          <a:prstGeom prst="rect">
            <a:avLst/>
          </a:prstGeom>
        </p:spPr>
      </p:pic>
      <p:pic>
        <p:nvPicPr>
          <p:cNvPr id="11" name="Picture 10"/>
          <p:cNvPicPr>
            <a:picLocks noChangeAspect="1"/>
          </p:cNvPicPr>
          <p:nvPr/>
        </p:nvPicPr>
        <p:blipFill>
          <a:blip r:embed="rId9"/>
          <a:stretch>
            <a:fillRect/>
          </a:stretch>
        </p:blipFill>
        <p:spPr>
          <a:xfrm>
            <a:off x="813088" y="4244297"/>
            <a:ext cx="4105275" cy="390525"/>
          </a:xfrm>
          <a:prstGeom prst="rect">
            <a:avLst/>
          </a:prstGeom>
        </p:spPr>
      </p:pic>
      <p:pic>
        <p:nvPicPr>
          <p:cNvPr id="12" name="Picture 11"/>
          <p:cNvPicPr>
            <a:picLocks noChangeAspect="1"/>
          </p:cNvPicPr>
          <p:nvPr/>
        </p:nvPicPr>
        <p:blipFill>
          <a:blip r:embed="rId10"/>
          <a:stretch>
            <a:fillRect/>
          </a:stretch>
        </p:blipFill>
        <p:spPr>
          <a:xfrm>
            <a:off x="5580350" y="4228331"/>
            <a:ext cx="3533775" cy="400050"/>
          </a:xfrm>
          <a:prstGeom prst="rect">
            <a:avLst/>
          </a:prstGeom>
        </p:spPr>
      </p:pic>
      <p:pic>
        <p:nvPicPr>
          <p:cNvPr id="13" name="Picture 12"/>
          <p:cNvPicPr>
            <a:picLocks noChangeAspect="1"/>
          </p:cNvPicPr>
          <p:nvPr/>
        </p:nvPicPr>
        <p:blipFill>
          <a:blip r:embed="rId11"/>
          <a:stretch>
            <a:fillRect/>
          </a:stretch>
        </p:blipFill>
        <p:spPr>
          <a:xfrm>
            <a:off x="829193" y="4694645"/>
            <a:ext cx="4486275" cy="476250"/>
          </a:xfrm>
          <a:prstGeom prst="rect">
            <a:avLst/>
          </a:prstGeom>
        </p:spPr>
      </p:pic>
      <p:pic>
        <p:nvPicPr>
          <p:cNvPr id="14" name="Picture 13"/>
          <p:cNvPicPr>
            <a:picLocks noChangeAspect="1"/>
          </p:cNvPicPr>
          <p:nvPr/>
        </p:nvPicPr>
        <p:blipFill>
          <a:blip r:embed="rId12"/>
          <a:stretch>
            <a:fillRect/>
          </a:stretch>
        </p:blipFill>
        <p:spPr>
          <a:xfrm>
            <a:off x="5580350" y="4752399"/>
            <a:ext cx="6334125" cy="485775"/>
          </a:xfrm>
          <a:prstGeom prst="rect">
            <a:avLst/>
          </a:prstGeom>
        </p:spPr>
      </p:pic>
    </p:spTree>
    <p:extLst>
      <p:ext uri="{BB962C8B-B14F-4D97-AF65-F5344CB8AC3E}">
        <p14:creationId xmlns:p14="http://schemas.microsoft.com/office/powerpoint/2010/main" val="10673068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Library Books</a:t>
            </a:r>
            <a:endParaRPr lang="en-GB" dirty="0"/>
          </a:p>
        </p:txBody>
      </p:sp>
      <p:sp>
        <p:nvSpPr>
          <p:cNvPr id="3" name="Content Placeholder 2"/>
          <p:cNvSpPr>
            <a:spLocks noGrp="1"/>
          </p:cNvSpPr>
          <p:nvPr>
            <p:ph idx="1"/>
          </p:nvPr>
        </p:nvSpPr>
        <p:spPr>
          <a:xfrm>
            <a:off x="677334" y="1708331"/>
            <a:ext cx="8596668" cy="3880773"/>
          </a:xfrm>
        </p:spPr>
        <p:txBody>
          <a:bodyPr>
            <a:normAutofit/>
          </a:bodyPr>
          <a:lstStyle/>
          <a:p>
            <a:endParaRPr lang="en-GB" sz="2800" dirty="0">
              <a:solidFill>
                <a:srgbClr val="000000"/>
              </a:solidFill>
              <a:latin typeface="Catamaran"/>
            </a:endParaRPr>
          </a:p>
          <a:p>
            <a:r>
              <a:rPr lang="en-GB" sz="2800" dirty="0" smtClean="0"/>
              <a:t>Every Wednesday, your child will go to the school library and be able to swap their library books. </a:t>
            </a:r>
          </a:p>
          <a:p>
            <a:pPr marL="0" indent="0">
              <a:buNone/>
            </a:pPr>
            <a:endParaRPr lang="en-GB" sz="2800" dirty="0" smtClean="0"/>
          </a:p>
          <a:p>
            <a:r>
              <a:rPr lang="en-GB" sz="2800" dirty="0" smtClean="0"/>
              <a:t>Please support your child in remembering to put their library books in their book bag on a Wednesday.</a:t>
            </a:r>
            <a:endParaRPr lang="en-GB" sz="2800" dirty="0"/>
          </a:p>
        </p:txBody>
      </p:sp>
    </p:spTree>
    <p:extLst>
      <p:ext uri="{BB962C8B-B14F-4D97-AF65-F5344CB8AC3E}">
        <p14:creationId xmlns:p14="http://schemas.microsoft.com/office/powerpoint/2010/main" val="30240252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52119" y="332509"/>
            <a:ext cx="6743823" cy="6613987"/>
          </a:xfrm>
          <a:prstGeom prst="rect">
            <a:avLst/>
          </a:prstGeom>
        </p:spPr>
      </p:pic>
    </p:spTree>
    <p:extLst>
      <p:ext uri="{BB962C8B-B14F-4D97-AF65-F5344CB8AC3E}">
        <p14:creationId xmlns:p14="http://schemas.microsoft.com/office/powerpoint/2010/main" val="38940999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17963" y="371883"/>
            <a:ext cx="8153400" cy="5800725"/>
          </a:xfrm>
          <a:prstGeom prst="rect">
            <a:avLst/>
          </a:prstGeom>
        </p:spPr>
      </p:pic>
    </p:spTree>
    <p:extLst>
      <p:ext uri="{BB962C8B-B14F-4D97-AF65-F5344CB8AC3E}">
        <p14:creationId xmlns:p14="http://schemas.microsoft.com/office/powerpoint/2010/main" val="20631574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86938"/>
          </a:xfrm>
        </p:spPr>
        <p:txBody>
          <a:bodyPr/>
          <a:lstStyle/>
          <a:p>
            <a:r>
              <a:rPr lang="en-GB" dirty="0" smtClean="0"/>
              <a:t>Birthday Books</a:t>
            </a:r>
            <a:endParaRPr lang="en-GB" dirty="0"/>
          </a:p>
        </p:txBody>
      </p:sp>
      <p:sp>
        <p:nvSpPr>
          <p:cNvPr id="3" name="Content Placeholder 2"/>
          <p:cNvSpPr>
            <a:spLocks noGrp="1"/>
          </p:cNvSpPr>
          <p:nvPr>
            <p:ph idx="1"/>
          </p:nvPr>
        </p:nvSpPr>
        <p:spPr>
          <a:xfrm>
            <a:off x="577582" y="5045826"/>
            <a:ext cx="8596668" cy="1172094"/>
          </a:xfrm>
        </p:spPr>
        <p:txBody>
          <a:bodyPr>
            <a:normAutofit/>
          </a:bodyPr>
          <a:lstStyle/>
          <a:p>
            <a:pPr marL="0" indent="0">
              <a:buNone/>
            </a:pPr>
            <a:endParaRPr lang="en-GB" dirty="0">
              <a:hlinkClick r:id="rId2"/>
            </a:endParaRPr>
          </a:p>
          <a:p>
            <a:pPr marL="0" indent="0">
              <a:buNone/>
            </a:pPr>
            <a:r>
              <a:rPr lang="en-GB" dirty="0" smtClean="0">
                <a:hlinkClick r:id="rId2"/>
              </a:rPr>
              <a:t>https</a:t>
            </a:r>
            <a:r>
              <a:rPr lang="en-GB" dirty="0">
                <a:hlinkClick r:id="rId2"/>
              </a:rPr>
              <a:t>://</a:t>
            </a:r>
            <a:r>
              <a:rPr lang="en-GB" dirty="0" smtClean="0">
                <a:hlinkClick r:id="rId2"/>
              </a:rPr>
              <a:t>www.lovereading4kids.co.uk/wishlists/71ea18c474d87aa37cc5e222c83287ca</a:t>
            </a:r>
            <a:endParaRPr lang="en-GB" dirty="0" smtClean="0"/>
          </a:p>
          <a:p>
            <a:endParaRPr lang="en-GB" dirty="0"/>
          </a:p>
        </p:txBody>
      </p:sp>
      <p:sp>
        <p:nvSpPr>
          <p:cNvPr id="4" name="TextBox 3"/>
          <p:cNvSpPr txBox="1"/>
          <p:nvPr/>
        </p:nvSpPr>
        <p:spPr>
          <a:xfrm>
            <a:off x="677334" y="1579418"/>
            <a:ext cx="8865677" cy="3693319"/>
          </a:xfrm>
          <a:prstGeom prst="rect">
            <a:avLst/>
          </a:prstGeom>
          <a:noFill/>
        </p:spPr>
        <p:txBody>
          <a:bodyPr wrap="square" rtlCol="0">
            <a:spAutoFit/>
          </a:bodyPr>
          <a:lstStyle/>
          <a:p>
            <a:r>
              <a:rPr lang="en-GB" dirty="0" smtClean="0"/>
              <a:t>In order to develop reading culture within the school, we are bringing back birthday books.</a:t>
            </a:r>
          </a:p>
          <a:p>
            <a:endParaRPr lang="en-GB" dirty="0"/>
          </a:p>
          <a:p>
            <a:r>
              <a:rPr lang="en-GB" dirty="0" smtClean="0"/>
              <a:t>The School Library Service (SLS) have created a list of new books that will enhance our library. These books have been added to a Wish List with LoveReading4Kids. </a:t>
            </a:r>
          </a:p>
          <a:p>
            <a:endParaRPr lang="en-GB" dirty="0"/>
          </a:p>
          <a:p>
            <a:r>
              <a:rPr lang="en-GB" dirty="0" smtClean="0"/>
              <a:t>When it is your child’s birthday, they can purchase one of the books from the list and bring it to the office. A special birthday slip will then be stuck in the front so that it can be presented to the school in celebration assembly and spread excitement about new books and authors.</a:t>
            </a:r>
          </a:p>
          <a:p>
            <a:endParaRPr lang="en-GB" dirty="0"/>
          </a:p>
          <a:p>
            <a:r>
              <a:rPr lang="en-GB" dirty="0" smtClean="0"/>
              <a:t>The school can earn money on all purchases made in order to buy further new books.</a:t>
            </a:r>
          </a:p>
        </p:txBody>
      </p:sp>
      <p:pic>
        <p:nvPicPr>
          <p:cNvPr id="5" name="Picture 4"/>
          <p:cNvPicPr>
            <a:picLocks noChangeAspect="1"/>
          </p:cNvPicPr>
          <p:nvPr/>
        </p:nvPicPr>
        <p:blipFill>
          <a:blip r:embed="rId3"/>
          <a:stretch>
            <a:fillRect/>
          </a:stretch>
        </p:blipFill>
        <p:spPr>
          <a:xfrm>
            <a:off x="9722889" y="266007"/>
            <a:ext cx="2176895" cy="2947878"/>
          </a:xfrm>
          <a:prstGeom prst="rect">
            <a:avLst/>
          </a:prstGeom>
        </p:spPr>
      </p:pic>
      <p:pic>
        <p:nvPicPr>
          <p:cNvPr id="6" name="Picture 5"/>
          <p:cNvPicPr>
            <a:picLocks noChangeAspect="1"/>
          </p:cNvPicPr>
          <p:nvPr/>
        </p:nvPicPr>
        <p:blipFill>
          <a:blip r:embed="rId4"/>
          <a:stretch>
            <a:fillRect/>
          </a:stretch>
        </p:blipFill>
        <p:spPr>
          <a:xfrm>
            <a:off x="9365442" y="3492435"/>
            <a:ext cx="2625782" cy="3106781"/>
          </a:xfrm>
          <a:prstGeom prst="rect">
            <a:avLst/>
          </a:prstGeom>
        </p:spPr>
      </p:pic>
    </p:spTree>
    <p:extLst>
      <p:ext uri="{BB962C8B-B14F-4D97-AF65-F5344CB8AC3E}">
        <p14:creationId xmlns:p14="http://schemas.microsoft.com/office/powerpoint/2010/main" val="873504508"/>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264</TotalTime>
  <Words>731</Words>
  <Application>Microsoft Office PowerPoint</Application>
  <PresentationFormat>Widescreen</PresentationFormat>
  <Paragraphs>57</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Catamaran</vt:lpstr>
      <vt:lpstr>Trebuchet MS</vt:lpstr>
      <vt:lpstr>Wingdings 3</vt:lpstr>
      <vt:lpstr>Facet</vt:lpstr>
      <vt:lpstr>Year Two   Early Reading (and spelling and  phonics!)</vt:lpstr>
      <vt:lpstr>PowerPoint Presentation</vt:lpstr>
      <vt:lpstr>PowerPoint Presentation</vt:lpstr>
      <vt:lpstr>Year One – Phase 5 – alternative graphemes</vt:lpstr>
      <vt:lpstr>Bug Club Books - phonics</vt:lpstr>
      <vt:lpstr>Spellings</vt:lpstr>
      <vt:lpstr>Coloured Book Bands</vt:lpstr>
      <vt:lpstr>Three ways you can help build fluency at home…</vt:lpstr>
      <vt:lpstr>What you can do to help develop comprehension…</vt:lpstr>
      <vt:lpstr>PowerPoint Presentation</vt:lpstr>
      <vt:lpstr>PowerPoint Presentation</vt:lpstr>
      <vt:lpstr>A bedtime story</vt:lpstr>
      <vt:lpstr>Library Books</vt:lpstr>
      <vt:lpstr>PowerPoint Presentation</vt:lpstr>
      <vt:lpstr>PowerPoint Presentation</vt:lpstr>
      <vt:lpstr>Birthday Books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One   Phonics and Early Reading</dc:title>
  <dc:creator>Hannah Whitbread</dc:creator>
  <cp:lastModifiedBy>Caroline Smith</cp:lastModifiedBy>
  <cp:revision>19</cp:revision>
  <dcterms:created xsi:type="dcterms:W3CDTF">2024-09-13T13:12:32Z</dcterms:created>
  <dcterms:modified xsi:type="dcterms:W3CDTF">2024-09-19T13:38:42Z</dcterms:modified>
</cp:coreProperties>
</file>