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1"/>
  </p:sldMasterIdLst>
  <p:sldIdLst>
    <p:sldId id="275" r:id="rId2"/>
    <p:sldId id="262" r:id="rId3"/>
    <p:sldId id="258" r:id="rId4"/>
    <p:sldId id="277" r:id="rId5"/>
    <p:sldId id="259" r:id="rId6"/>
    <p:sldId id="264" r:id="rId7"/>
    <p:sldId id="257" r:id="rId8"/>
    <p:sldId id="261" r:id="rId9"/>
    <p:sldId id="276" r:id="rId10"/>
    <p:sldId id="266" r:id="rId11"/>
    <p:sldId id="269" r:id="rId12"/>
    <p:sldId id="278" r:id="rId13"/>
    <p:sldId id="279"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95" autoAdjust="0"/>
    <p:restoredTop sz="94660"/>
  </p:normalViewPr>
  <p:slideViewPr>
    <p:cSldViewPr snapToGrid="0">
      <p:cViewPr varScale="1">
        <p:scale>
          <a:sx n="64" d="100"/>
          <a:sy n="64" d="100"/>
        </p:scale>
        <p:origin x="68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206578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Rounded MT Bold" panose="020F070403050403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169737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42547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2503153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334361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69766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65749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42A54C80-263E-416B-A8E0-580EDEADCBDC}" type="datetimeFigureOut">
              <a:rPr lang="en-US" smtClean="0"/>
              <a:t>1/23/2025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921187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89741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4944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255344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257614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777317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430468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674247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2229696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32711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61BEF0D-F0BB-DE4B-95CE-6DB70DBA9567}" type="datetimeFigureOut">
              <a:rPr lang="en-US" smtClean="0"/>
              <a:pPr/>
              <a:t>1/23/2025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20470286"/>
      </p:ext>
    </p:extLst>
  </p:cSld>
  <p:clrMap bg1="dk1" tx1="lt1" bg2="dk2" tx2="lt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hemeOverride" Target="../theme/themeOverrid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5822" y="4351279"/>
            <a:ext cx="6011916" cy="2123658"/>
          </a:xfrm>
          <a:prstGeom prst="rect">
            <a:avLst/>
          </a:prstGeom>
          <a:solidFill>
            <a:schemeClr val="bg2">
              <a:lumMod val="60000"/>
              <a:lumOff val="40000"/>
            </a:schemeClr>
          </a:solidFill>
          <a:effectLst>
            <a:softEdge rad="127000"/>
          </a:effectLst>
        </p:spPr>
        <p:txBody>
          <a:bodyPr wrap="square" rtlCol="0">
            <a:spAutoFit/>
          </a:bodyPr>
          <a:lstStyle/>
          <a:p>
            <a:r>
              <a:rPr lang="en-GB" sz="6600" dirty="0">
                <a:solidFill>
                  <a:schemeClr val="bg2">
                    <a:lumMod val="75000"/>
                  </a:schemeClr>
                </a:solidFill>
                <a:latin typeface="Arial Rounded MT Bold" panose="020F0704030504030204" pitchFamily="34" charset="0"/>
                <a:ea typeface="Calibri" panose="020F0502020204030204" pitchFamily="34" charset="0"/>
                <a:cs typeface="Calibri" panose="020F0502020204030204" pitchFamily="34" charset="0"/>
              </a:rPr>
              <a:t>Volunteer Presentation</a:t>
            </a:r>
            <a:endParaRPr lang="en-GB" sz="6600" dirty="0">
              <a:latin typeface="Arial Rounded MT Bold" panose="020F0704030504030204" pitchFamily="34" charset="0"/>
            </a:endParaRPr>
          </a:p>
        </p:txBody>
      </p:sp>
      <p:sp>
        <p:nvSpPr>
          <p:cNvPr id="2" name="Title 1"/>
          <p:cNvSpPr>
            <a:spLocks noGrp="1"/>
          </p:cNvSpPr>
          <p:nvPr>
            <p:ph type="ctrTitle"/>
          </p:nvPr>
        </p:nvSpPr>
        <p:spPr>
          <a:xfrm>
            <a:off x="325822" y="2105024"/>
            <a:ext cx="8660524" cy="2724638"/>
          </a:xfrm>
        </p:spPr>
        <p:txBody>
          <a:bodyPr/>
          <a:lstStyle/>
          <a:p>
            <a:r>
              <a:rPr lang="en-GB" dirty="0" smtClean="0">
                <a:latin typeface="Arial Rounded MT Bold" panose="020F0704030504030204" pitchFamily="34" charset="0"/>
                <a:ea typeface="Calibri" panose="020F0502020204030204" pitchFamily="34" charset="0"/>
                <a:cs typeface="Calibri" panose="020F0502020204030204" pitchFamily="34" charset="0"/>
              </a:rPr>
              <a:t/>
            </a:r>
            <a:br>
              <a:rPr lang="en-GB" dirty="0" smtClean="0">
                <a:latin typeface="Arial Rounded MT Bold" panose="020F0704030504030204" pitchFamily="34" charset="0"/>
                <a:ea typeface="Calibri" panose="020F0502020204030204" pitchFamily="34" charset="0"/>
                <a:cs typeface="Calibri" panose="020F0502020204030204" pitchFamily="34" charset="0"/>
              </a:rPr>
            </a:br>
            <a:r>
              <a:rPr lang="en-GB" dirty="0">
                <a:latin typeface="Arial Rounded MT Bold" panose="020F0704030504030204" pitchFamily="34" charset="0"/>
                <a:ea typeface="Calibri" panose="020F0502020204030204" pitchFamily="34" charset="0"/>
                <a:cs typeface="Calibri" panose="020F0502020204030204" pitchFamily="34" charset="0"/>
              </a:rPr>
              <a:t/>
            </a:r>
            <a:br>
              <a:rPr lang="en-GB" dirty="0">
                <a:latin typeface="Arial Rounded MT Bold" panose="020F0704030504030204" pitchFamily="34" charset="0"/>
                <a:ea typeface="Calibri" panose="020F0502020204030204" pitchFamily="34" charset="0"/>
                <a:cs typeface="Calibri" panose="020F0502020204030204" pitchFamily="34" charset="0"/>
              </a:rPr>
            </a:br>
            <a:r>
              <a:rPr lang="en-GB" dirty="0" smtClean="0">
                <a:latin typeface="Arial Rounded MT Bold" panose="020F0704030504030204" pitchFamily="34" charset="0"/>
                <a:ea typeface="Calibri" panose="020F0502020204030204" pitchFamily="34" charset="0"/>
                <a:cs typeface="Calibri" panose="020F0502020204030204" pitchFamily="34" charset="0"/>
              </a:rPr>
              <a:t>Otterbourne Church of England Primary School </a:t>
            </a:r>
            <a:br>
              <a:rPr lang="en-GB" dirty="0" smtClean="0">
                <a:latin typeface="Arial Rounded MT Bold" panose="020F0704030504030204" pitchFamily="34" charset="0"/>
                <a:ea typeface="Calibri" panose="020F0502020204030204" pitchFamily="34" charset="0"/>
                <a:cs typeface="Calibri" panose="020F0502020204030204" pitchFamily="34" charset="0"/>
              </a:rPr>
            </a:br>
            <a:endParaRPr lang="en-GB" dirty="0">
              <a:solidFill>
                <a:schemeClr val="bg2">
                  <a:lumMod val="75000"/>
                </a:schemeClr>
              </a:solidFill>
              <a:latin typeface="Arial Rounded MT Bold" panose="020F0704030504030204" pitchFamily="34" charset="0"/>
              <a:ea typeface="Calibri" panose="020F0502020204030204" pitchFamily="34" charset="0"/>
              <a:cs typeface="Calibri" panose="020F0502020204030204" pitchFamily="34" charset="0"/>
            </a:endParaRPr>
          </a:p>
        </p:txBody>
      </p:sp>
      <p:pic>
        <p:nvPicPr>
          <p:cNvPr id="4" name="Picture 3"/>
          <p:cNvPicPr>
            <a:picLocks noChangeAspect="1"/>
          </p:cNvPicPr>
          <p:nvPr/>
        </p:nvPicPr>
        <p:blipFill rotWithShape="1">
          <a:blip r:embed="rId2"/>
          <a:srcRect l="12209" t="6394" r="16671" b="19131"/>
          <a:stretch/>
        </p:blipFill>
        <p:spPr>
          <a:xfrm>
            <a:off x="10216054" y="4981902"/>
            <a:ext cx="1744717" cy="1776569"/>
          </a:xfrm>
          <a:prstGeom prst="flowChartConnector">
            <a:avLst/>
          </a:prstGeom>
        </p:spPr>
      </p:pic>
    </p:spTree>
    <p:extLst>
      <p:ext uri="{BB962C8B-B14F-4D97-AF65-F5344CB8AC3E}">
        <p14:creationId xmlns:p14="http://schemas.microsoft.com/office/powerpoint/2010/main" val="11329646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Signing In and Out</a:t>
            </a:r>
            <a:endParaRPr lang="en-GB" dirty="0"/>
          </a:p>
        </p:txBody>
      </p:sp>
      <p:sp>
        <p:nvSpPr>
          <p:cNvPr id="3" name="Content Placeholder 2"/>
          <p:cNvSpPr>
            <a:spLocks noGrp="1"/>
          </p:cNvSpPr>
          <p:nvPr>
            <p:ph idx="1"/>
          </p:nvPr>
        </p:nvSpPr>
        <p:spPr>
          <a:xfrm>
            <a:off x="1103312" y="2052918"/>
            <a:ext cx="10048164" cy="4195481"/>
          </a:xfrm>
        </p:spPr>
        <p:txBody>
          <a:bodyPr>
            <a:normAutofit fontScale="92500" lnSpcReduction="20000"/>
          </a:bodyPr>
          <a:lstStyle/>
          <a:p>
            <a:r>
              <a:rPr lang="en-GB" dirty="0" smtClean="0">
                <a:latin typeface="Comic Sans MS" panose="030F0702030302020204" pitchFamily="66" charset="0"/>
              </a:rPr>
              <a:t>Visitors and volunteers need to sign in to school via the ‘</a:t>
            </a:r>
            <a:r>
              <a:rPr lang="en-GB" dirty="0" err="1" smtClean="0">
                <a:latin typeface="Comic Sans MS" panose="030F0702030302020204" pitchFamily="66" charset="0"/>
              </a:rPr>
              <a:t>EntrySign</a:t>
            </a:r>
            <a:r>
              <a:rPr lang="en-GB" dirty="0" smtClean="0">
                <a:latin typeface="Comic Sans MS" panose="030F0702030302020204" pitchFamily="66" charset="0"/>
              </a:rPr>
              <a:t>’ system in the foyer, which </a:t>
            </a:r>
            <a:r>
              <a:rPr lang="en-GB" sz="2100" dirty="0">
                <a:latin typeface="Comic Sans MS" panose="030F0702030302020204" pitchFamily="66" charset="0"/>
              </a:rPr>
              <a:t>will</a:t>
            </a:r>
            <a:r>
              <a:rPr lang="en-GB" dirty="0" smtClean="0">
                <a:latin typeface="Comic Sans MS" panose="030F0702030302020204" pitchFamily="66" charset="0"/>
              </a:rPr>
              <a:t> print out a wearable sticker/badge.</a:t>
            </a:r>
          </a:p>
          <a:p>
            <a:endParaRPr lang="en-GB" dirty="0" smtClean="0">
              <a:latin typeface="Comic Sans MS" panose="030F0702030302020204" pitchFamily="66" charset="0"/>
            </a:endParaRPr>
          </a:p>
          <a:p>
            <a:r>
              <a:rPr lang="en-GB" dirty="0" smtClean="0">
                <a:latin typeface="Comic Sans MS" panose="030F0702030302020204" pitchFamily="66" charset="0"/>
              </a:rPr>
              <a:t>All visitors to the school, should either clearly display this badge or wear a ‘visitor’ lanyard.  Please note that staff, governors, engineers and other visitors will also wear a lanyard.</a:t>
            </a:r>
          </a:p>
          <a:p>
            <a:endParaRPr lang="en-GB" dirty="0" smtClean="0">
              <a:latin typeface="Comic Sans MS" panose="030F0702030302020204" pitchFamily="66" charset="0"/>
            </a:endParaRPr>
          </a:p>
          <a:p>
            <a:r>
              <a:rPr lang="en-GB" dirty="0" smtClean="0">
                <a:latin typeface="Comic Sans MS" panose="030F0702030302020204" pitchFamily="66" charset="0"/>
              </a:rPr>
              <a:t>The badge must be easy to see at all times whilst in school.  We encourage adults and children to challenge this, so please accept that this is part of our safeguarding approach.  </a:t>
            </a:r>
          </a:p>
          <a:p>
            <a:pPr marL="0" indent="0">
              <a:buNone/>
            </a:pPr>
            <a:endParaRPr lang="en-GB" dirty="0" smtClean="0">
              <a:latin typeface="Comic Sans MS" panose="030F0702030302020204" pitchFamily="66" charset="0"/>
            </a:endParaRPr>
          </a:p>
          <a:p>
            <a:r>
              <a:rPr lang="en-GB" dirty="0" smtClean="0">
                <a:latin typeface="Comic Sans MS" panose="030F0702030302020204" pitchFamily="66" charset="0"/>
              </a:rPr>
              <a:t>When leaving, it is easy to ‘sign out’ – simply present the QR code to the little scanner and wait for the beep.</a:t>
            </a:r>
          </a:p>
        </p:txBody>
      </p:sp>
    </p:spTree>
    <p:extLst>
      <p:ext uri="{BB962C8B-B14F-4D97-AF65-F5344CB8AC3E}">
        <p14:creationId xmlns:p14="http://schemas.microsoft.com/office/powerpoint/2010/main" val="128758063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Arial Rounded MT Bold" panose="020F0704030504030204" pitchFamily="34" charset="0"/>
              </a:rPr>
              <a:t>Safeguarding</a:t>
            </a:r>
          </a:p>
        </p:txBody>
      </p:sp>
      <p:sp>
        <p:nvSpPr>
          <p:cNvPr id="5" name="Rectangle 4"/>
          <p:cNvSpPr/>
          <p:nvPr/>
        </p:nvSpPr>
        <p:spPr>
          <a:xfrm>
            <a:off x="646111" y="1430585"/>
            <a:ext cx="6934613" cy="3038332"/>
          </a:xfrm>
          <a:prstGeom prst="rect">
            <a:avLst/>
          </a:prstGeom>
          <a:solidFill>
            <a:schemeClr val="bg2">
              <a:lumMod val="60000"/>
              <a:lumOff val="40000"/>
            </a:schemeClr>
          </a:solidFill>
          <a:effectLst>
            <a:softEdge rad="127000"/>
          </a:effectLst>
        </p:spPr>
        <p:txBody>
          <a:bodyPr wrap="square" rtlCol="0">
            <a:spAutoFit/>
          </a:bodyPr>
          <a:lstStyle/>
          <a:p>
            <a:pPr>
              <a:lnSpc>
                <a:spcPct val="107000"/>
              </a:lnSpc>
              <a:spcAft>
                <a:spcPts val="800"/>
              </a:spcAft>
            </a:pPr>
            <a:endParaRPr lang="en-GB" sz="14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Please </a:t>
            </a: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ask for further support or clarification if needed.</a:t>
            </a:r>
          </a:p>
          <a:p>
            <a:pPr algn="ctr">
              <a:lnSpc>
                <a:spcPct val="107000"/>
              </a:lnSpc>
              <a:spcAft>
                <a:spcPts val="800"/>
              </a:spcAft>
            </a:pPr>
            <a:endParaRPr lang="en-GB" sz="14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Safeguarding in our school is everybody’s responsibility</a:t>
            </a: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a:t>
            </a:r>
          </a:p>
          <a:p>
            <a:pPr>
              <a:lnSpc>
                <a:spcPct val="107000"/>
              </a:lnSpc>
              <a:spcAft>
                <a:spcPts val="800"/>
              </a:spcAft>
            </a:pPr>
            <a:endParaRPr lang="en-GB" sz="14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7" name="TextBox 6"/>
          <p:cNvSpPr txBox="1"/>
          <p:nvPr/>
        </p:nvSpPr>
        <p:spPr>
          <a:xfrm>
            <a:off x="6526924" y="4468917"/>
            <a:ext cx="4747730" cy="2207527"/>
          </a:xfrm>
          <a:prstGeom prst="rect">
            <a:avLst/>
          </a:prstGeom>
          <a:solidFill>
            <a:schemeClr val="bg2">
              <a:lumMod val="60000"/>
              <a:lumOff val="40000"/>
            </a:schemeClr>
          </a:solidFill>
          <a:effectLst>
            <a:softEdge rad="127000"/>
          </a:effectLst>
        </p:spPr>
        <p:txBody>
          <a:bodyPr wrap="square" rtlCol="0">
            <a:spAutoFit/>
          </a:bodyPr>
          <a:lstStyle/>
          <a:p>
            <a:pPr algn="ctr">
              <a:lnSpc>
                <a:spcPct val="107000"/>
              </a:lnSpc>
              <a:spcAft>
                <a:spcPts val="800"/>
              </a:spcAft>
            </a:pPr>
            <a:endParaRPr lang="en-GB" sz="1000" b="1" u="sng"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kern="100" dirty="0" smtClean="0">
                <a:solidFill>
                  <a:srgbClr val="C00000"/>
                </a:solidFill>
                <a:latin typeface="Comic Sans MS" panose="030F0702030302020204" pitchFamily="66" charset="0"/>
                <a:ea typeface="Calibri" panose="020F0502020204030204" pitchFamily="34" charset="0"/>
                <a:cs typeface="Times New Roman" panose="02020603050405020304" pitchFamily="18" charset="0"/>
              </a:rPr>
              <a:t>PLEASE </a:t>
            </a:r>
            <a:r>
              <a:rPr lang="en-GB" sz="2400" kern="100" dirty="0">
                <a:solidFill>
                  <a:srgbClr val="C00000"/>
                </a:solidFill>
                <a:latin typeface="Comic Sans MS" panose="030F0702030302020204" pitchFamily="66" charset="0"/>
                <a:ea typeface="Calibri" panose="020F0502020204030204" pitchFamily="34" charset="0"/>
                <a:cs typeface="Times New Roman" panose="02020603050405020304" pitchFamily="18" charset="0"/>
              </a:rPr>
              <a:t>ALSO ENSURE YOU HAVE READ YOUR COPY OF OUR SAFEGUARDING LEAFLET</a:t>
            </a:r>
          </a:p>
          <a:p>
            <a:pPr algn="ctr">
              <a:lnSpc>
                <a:spcPct val="107000"/>
              </a:lnSpc>
              <a:spcAft>
                <a:spcPts val="800"/>
              </a:spcAft>
            </a:pPr>
            <a:endParaRPr lang="en-GB" sz="1000" kern="100" dirty="0">
              <a:solidFill>
                <a:schemeClr val="bg2">
                  <a:lumMod val="75000"/>
                </a:schemeClr>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713458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Arial Rounded MT Bold" panose="020F0704030504030204" pitchFamily="34" charset="0"/>
              </a:rPr>
              <a:t>Safeguarding Concerns</a:t>
            </a:r>
          </a:p>
        </p:txBody>
      </p:sp>
      <p:sp>
        <p:nvSpPr>
          <p:cNvPr id="3" name="Rectangle 2"/>
          <p:cNvSpPr/>
          <p:nvPr/>
        </p:nvSpPr>
        <p:spPr>
          <a:xfrm>
            <a:off x="822036" y="1747130"/>
            <a:ext cx="9856474" cy="3005438"/>
          </a:xfrm>
          <a:prstGeom prst="rect">
            <a:avLst/>
          </a:prstGeom>
        </p:spPr>
        <p:txBody>
          <a:bodyPr wrap="square">
            <a:spAutoFit/>
          </a:bodyPr>
          <a:lstStyle/>
          <a:p>
            <a:pPr marL="342900" indent="-342900">
              <a:lnSpc>
                <a:spcPct val="107000"/>
              </a:lnSpc>
              <a:spcAft>
                <a:spcPts val="800"/>
              </a:spcAft>
              <a:buFont typeface="Wingdings" panose="05000000000000000000" pitchFamily="2" charset="2"/>
              <a:buChar char="Ø"/>
            </a:pPr>
            <a:r>
              <a:rPr lang="en-GB" sz="1900" dirty="0" smtClean="0">
                <a:latin typeface="Comic Sans MS" panose="030F0702030302020204" pitchFamily="66" charset="0"/>
                <a:ea typeface="+mj-ea"/>
                <a:cs typeface="+mj-cs"/>
              </a:rPr>
              <a:t>There </a:t>
            </a:r>
            <a:r>
              <a:rPr lang="en-GB" sz="1900" dirty="0">
                <a:latin typeface="Comic Sans MS" panose="030F0702030302020204" pitchFamily="66" charset="0"/>
                <a:ea typeface="+mj-ea"/>
                <a:cs typeface="+mj-cs"/>
              </a:rPr>
              <a:t>is a process for raising concerns, if you have them:</a:t>
            </a:r>
          </a:p>
          <a:p>
            <a:pPr marL="800100" lvl="1" indent="-342900">
              <a:lnSpc>
                <a:spcPct val="107000"/>
              </a:lnSpc>
              <a:spcAft>
                <a:spcPts val="800"/>
              </a:spcAft>
              <a:buFont typeface="Wingdings" panose="05000000000000000000" pitchFamily="2" charset="2"/>
              <a:buChar char="Ø"/>
            </a:pPr>
            <a:r>
              <a:rPr lang="en-GB" sz="1900" dirty="0">
                <a:latin typeface="Comic Sans MS" panose="030F0702030302020204" pitchFamily="66" charset="0"/>
                <a:ea typeface="+mj-ea"/>
                <a:cs typeface="+mj-cs"/>
              </a:rPr>
              <a:t>If you have a concern about a pupil report this immediately to a DSL (Designated Safeguarding </a:t>
            </a:r>
            <a:r>
              <a:rPr lang="en-GB" sz="1900" dirty="0" smtClean="0">
                <a:latin typeface="Comic Sans MS" panose="030F0702030302020204" pitchFamily="66" charset="0"/>
                <a:ea typeface="+mj-ea"/>
                <a:cs typeface="+mj-cs"/>
              </a:rPr>
              <a:t>Lead): Caren Reid, Martin Geraghty, Hannah Whitbread or Kay Davenport</a:t>
            </a:r>
            <a:endParaRPr lang="en-GB" sz="1900" dirty="0">
              <a:latin typeface="Comic Sans MS" panose="030F0702030302020204" pitchFamily="66" charset="0"/>
              <a:ea typeface="+mj-ea"/>
              <a:cs typeface="+mj-cs"/>
            </a:endParaRPr>
          </a:p>
          <a:p>
            <a:pPr marL="342900" indent="-342900">
              <a:lnSpc>
                <a:spcPct val="107000"/>
              </a:lnSpc>
              <a:spcAft>
                <a:spcPts val="800"/>
              </a:spcAft>
              <a:buFont typeface="Wingdings" panose="05000000000000000000" pitchFamily="2" charset="2"/>
              <a:buChar char="Ø"/>
            </a:pPr>
            <a:r>
              <a:rPr lang="en-GB" sz="1900" dirty="0">
                <a:latin typeface="Comic Sans MS" panose="030F0702030302020204" pitchFamily="66" charset="0"/>
                <a:ea typeface="+mj-ea"/>
                <a:cs typeface="+mj-cs"/>
              </a:rPr>
              <a:t>If it is about a member of staff, report this immediately to the </a:t>
            </a:r>
            <a:r>
              <a:rPr lang="en-GB" sz="1900" dirty="0" err="1" smtClean="0">
                <a:latin typeface="Comic Sans MS" panose="030F0702030302020204" pitchFamily="66" charset="0"/>
                <a:ea typeface="+mj-ea"/>
                <a:cs typeface="+mj-cs"/>
              </a:rPr>
              <a:t>Headteacher</a:t>
            </a:r>
            <a:r>
              <a:rPr lang="en-GB" sz="1900" dirty="0" smtClean="0">
                <a:latin typeface="Comic Sans MS" panose="030F0702030302020204" pitchFamily="66" charset="0"/>
                <a:ea typeface="+mj-ea"/>
                <a:cs typeface="+mj-cs"/>
              </a:rPr>
              <a:t> (Martin Geraghty)</a:t>
            </a:r>
            <a:endParaRPr lang="en-GB" sz="1900" dirty="0">
              <a:latin typeface="Comic Sans MS" panose="030F0702030302020204" pitchFamily="66" charset="0"/>
              <a:ea typeface="+mj-ea"/>
              <a:cs typeface="+mj-cs"/>
            </a:endParaRPr>
          </a:p>
          <a:p>
            <a:pPr marL="342900" indent="-342900">
              <a:lnSpc>
                <a:spcPct val="107000"/>
              </a:lnSpc>
              <a:spcAft>
                <a:spcPts val="800"/>
              </a:spcAft>
              <a:buFont typeface="Wingdings" panose="05000000000000000000" pitchFamily="2" charset="2"/>
              <a:buChar char="Ø"/>
            </a:pPr>
            <a:r>
              <a:rPr lang="en-GB" sz="1900" dirty="0">
                <a:latin typeface="Comic Sans MS" panose="030F0702030302020204" pitchFamily="66" charset="0"/>
                <a:ea typeface="+mj-ea"/>
                <a:cs typeface="+mj-cs"/>
              </a:rPr>
              <a:t>All other concerns should be addressed to the Chair of </a:t>
            </a:r>
            <a:r>
              <a:rPr lang="en-GB" sz="1900" dirty="0" smtClean="0">
                <a:latin typeface="Comic Sans MS" panose="030F0702030302020204" pitchFamily="66" charset="0"/>
                <a:ea typeface="+mj-ea"/>
                <a:cs typeface="+mj-cs"/>
              </a:rPr>
              <a:t>Governors (Sue Barham)</a:t>
            </a:r>
            <a:endParaRPr lang="en-GB" sz="1900" dirty="0">
              <a:latin typeface="Comic Sans MS" panose="030F0702030302020204" pitchFamily="66" charset="0"/>
              <a:ea typeface="+mj-ea"/>
              <a:cs typeface="+mj-cs"/>
            </a:endParaRPr>
          </a:p>
          <a:p>
            <a:pPr marL="342900" indent="-342900">
              <a:lnSpc>
                <a:spcPct val="107000"/>
              </a:lnSpc>
              <a:spcAft>
                <a:spcPts val="800"/>
              </a:spcAft>
              <a:buFont typeface="Wingdings" panose="05000000000000000000" pitchFamily="2" charset="2"/>
              <a:buChar char="Ø"/>
            </a:pPr>
            <a:r>
              <a:rPr lang="en-GB" sz="1900" dirty="0">
                <a:latin typeface="Comic Sans MS" panose="030F0702030302020204" pitchFamily="66" charset="0"/>
                <a:ea typeface="+mj-ea"/>
                <a:cs typeface="+mj-cs"/>
              </a:rPr>
              <a:t>Further details are in our safeguarding leaflet</a:t>
            </a:r>
            <a:r>
              <a:rPr lang="en-GB" sz="1900" dirty="0" smtClean="0">
                <a:latin typeface="Comic Sans MS" panose="030F0702030302020204" pitchFamily="66" charset="0"/>
                <a:ea typeface="+mj-ea"/>
                <a:cs typeface="+mj-cs"/>
              </a:rPr>
              <a:t>.</a:t>
            </a:r>
            <a:endParaRPr lang="en-GB" sz="1900" dirty="0">
              <a:latin typeface="Comic Sans MS" panose="030F0702030302020204" pitchFamily="66" charset="0"/>
              <a:ea typeface="+mj-ea"/>
              <a:cs typeface="+mj-cs"/>
            </a:endParaRPr>
          </a:p>
        </p:txBody>
      </p:sp>
      <p:sp>
        <p:nvSpPr>
          <p:cNvPr id="5" name="TextBox 4"/>
          <p:cNvSpPr txBox="1"/>
          <p:nvPr/>
        </p:nvSpPr>
        <p:spPr>
          <a:xfrm>
            <a:off x="2575034" y="5337427"/>
            <a:ext cx="8736406" cy="1046697"/>
          </a:xfrm>
          <a:prstGeom prst="rect">
            <a:avLst/>
          </a:prstGeom>
          <a:solidFill>
            <a:schemeClr val="bg2">
              <a:lumMod val="60000"/>
              <a:lumOff val="40000"/>
            </a:schemeClr>
          </a:solidFill>
          <a:effectLst>
            <a:softEdge rad="127000"/>
          </a:effectLst>
        </p:spPr>
        <p:txBody>
          <a:bodyPr wrap="square" rtlCol="0">
            <a:spAutoFit/>
          </a:bodyPr>
          <a:lstStyle/>
          <a:p>
            <a:pPr lvl="0" algn="ctr">
              <a:lnSpc>
                <a:spcPct val="107000"/>
              </a:lnSpc>
              <a:spcAft>
                <a:spcPts val="800"/>
              </a:spcAft>
            </a:pPr>
            <a:endParaRPr lang="en-GB" sz="1100" dirty="0" smtClean="0">
              <a:solidFill>
                <a:schemeClr val="accent1">
                  <a:lumMod val="75000"/>
                </a:schemeClr>
              </a:solidFill>
              <a:latin typeface="Comic Sans MS" panose="030F0702030302020204" pitchFamily="66" charset="0"/>
            </a:endParaRPr>
          </a:p>
          <a:p>
            <a:pPr lvl="0" algn="ctr">
              <a:lnSpc>
                <a:spcPct val="107000"/>
              </a:lnSpc>
              <a:spcAft>
                <a:spcPts val="800"/>
              </a:spcAft>
            </a:pPr>
            <a:r>
              <a:rPr lang="en-GB" sz="2400" dirty="0" smtClean="0">
                <a:solidFill>
                  <a:schemeClr val="accent1">
                    <a:lumMod val="75000"/>
                  </a:schemeClr>
                </a:solidFill>
                <a:latin typeface="Comic Sans MS" panose="030F0702030302020204" pitchFamily="66" charset="0"/>
              </a:rPr>
              <a:t>Thank </a:t>
            </a:r>
            <a:r>
              <a:rPr lang="en-GB" sz="2400" dirty="0">
                <a:solidFill>
                  <a:schemeClr val="accent1">
                    <a:lumMod val="75000"/>
                  </a:schemeClr>
                </a:solidFill>
                <a:latin typeface="Comic Sans MS" panose="030F0702030302020204" pitchFamily="66" charset="0"/>
              </a:rPr>
              <a:t>you for your support in safeguarding our community</a:t>
            </a:r>
            <a:r>
              <a:rPr lang="en-GB" sz="2400" dirty="0" smtClean="0">
                <a:solidFill>
                  <a:schemeClr val="accent1">
                    <a:lumMod val="75000"/>
                  </a:schemeClr>
                </a:solidFill>
                <a:latin typeface="Comic Sans MS" panose="030F0702030302020204" pitchFamily="66" charset="0"/>
              </a:rPr>
              <a:t>.</a:t>
            </a:r>
          </a:p>
          <a:p>
            <a:pPr lvl="0" algn="ctr">
              <a:lnSpc>
                <a:spcPct val="107000"/>
              </a:lnSpc>
              <a:spcAft>
                <a:spcPts val="800"/>
              </a:spcAft>
            </a:pPr>
            <a:endParaRPr lang="en-GB" sz="1100" dirty="0">
              <a:solidFill>
                <a:schemeClr val="accent1">
                  <a:lumMod val="75000"/>
                </a:schemeClr>
              </a:solidFill>
              <a:latin typeface="Comic Sans MS" panose="030F0702030302020204" pitchFamily="66" charset="0"/>
            </a:endParaRPr>
          </a:p>
        </p:txBody>
      </p:sp>
    </p:spTree>
    <p:extLst>
      <p:ext uri="{BB962C8B-B14F-4D97-AF65-F5344CB8AC3E}">
        <p14:creationId xmlns:p14="http://schemas.microsoft.com/office/powerpoint/2010/main" val="26706718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Arial Rounded MT Bold" panose="020F0704030504030204" pitchFamily="34" charset="0"/>
              </a:rPr>
              <a:t>Confidentiality</a:t>
            </a:r>
          </a:p>
        </p:txBody>
      </p:sp>
      <p:sp>
        <p:nvSpPr>
          <p:cNvPr id="6" name="Rectangle 5"/>
          <p:cNvSpPr/>
          <p:nvPr/>
        </p:nvSpPr>
        <p:spPr>
          <a:xfrm>
            <a:off x="646111" y="1597403"/>
            <a:ext cx="10211075" cy="2639377"/>
          </a:xfrm>
          <a:prstGeom prst="rect">
            <a:avLst/>
          </a:prstGeom>
          <a:solidFill>
            <a:schemeClr val="bg2">
              <a:lumMod val="60000"/>
              <a:lumOff val="40000"/>
            </a:schemeClr>
          </a:solidFill>
          <a:effectLst>
            <a:softEdge rad="127000"/>
          </a:effectLst>
        </p:spPr>
        <p:txBody>
          <a:bodyPr wrap="square" rtlCol="0">
            <a:spAutoFit/>
          </a:bodyPr>
          <a:lstStyle/>
          <a:p>
            <a:pPr>
              <a:lnSpc>
                <a:spcPct val="107000"/>
              </a:lnSpc>
              <a:spcAft>
                <a:spcPts val="800"/>
              </a:spcAft>
            </a:pPr>
            <a:endParaRPr lang="en-GB" sz="14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Please only discuss children, their progress or concerns with the class teacher or LSA in the class.</a:t>
            </a:r>
            <a:endParaRPr lang="en-GB" sz="14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To keep our school safe, we need to keep details confidential.</a:t>
            </a:r>
            <a:endParaRPr lang="en-GB" sz="14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10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7" name="Rectangle 6"/>
          <p:cNvSpPr/>
          <p:nvPr/>
        </p:nvSpPr>
        <p:spPr>
          <a:xfrm>
            <a:off x="1524001" y="4410395"/>
            <a:ext cx="10163502" cy="2141612"/>
          </a:xfrm>
          <a:prstGeom prst="rect">
            <a:avLst/>
          </a:prstGeom>
          <a:solidFill>
            <a:schemeClr val="bg2">
              <a:lumMod val="60000"/>
              <a:lumOff val="40000"/>
            </a:schemeClr>
          </a:solidFill>
          <a:effectLst>
            <a:softEdge rad="127000"/>
          </a:effectLst>
        </p:spPr>
        <p:txBody>
          <a:bodyPr wrap="square" rtlCol="0">
            <a:spAutoFit/>
          </a:bodyPr>
          <a:lstStyle/>
          <a:p>
            <a:pPr>
              <a:lnSpc>
                <a:spcPct val="107000"/>
              </a:lnSpc>
              <a:spcAft>
                <a:spcPts val="800"/>
              </a:spcAft>
            </a:pPr>
            <a:endParaRPr lang="en-GB" sz="14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Anyone working or volunteering in school must maintain confidentiality and not discuss anything about our children in public areas, on the playground or outside of school.</a:t>
            </a:r>
          </a:p>
          <a:p>
            <a:pPr>
              <a:lnSpc>
                <a:spcPct val="107000"/>
              </a:lnSpc>
              <a:spcAft>
                <a:spcPts val="800"/>
              </a:spcAft>
            </a:pPr>
            <a:endParaRPr lang="en-GB" sz="14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870067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Arial Rounded MT Bold" panose="020F0704030504030204" pitchFamily="34" charset="0"/>
              </a:rPr>
              <a:t>Behaviour</a:t>
            </a:r>
          </a:p>
        </p:txBody>
      </p:sp>
      <p:pic>
        <p:nvPicPr>
          <p:cNvPr id="4" name="Picture 3"/>
          <p:cNvPicPr>
            <a:picLocks noChangeAspect="1"/>
          </p:cNvPicPr>
          <p:nvPr/>
        </p:nvPicPr>
        <p:blipFill>
          <a:blip r:embed="rId2"/>
          <a:stretch>
            <a:fillRect/>
          </a:stretch>
        </p:blipFill>
        <p:spPr>
          <a:xfrm>
            <a:off x="5819480" y="4079829"/>
            <a:ext cx="5910065" cy="2625771"/>
          </a:xfrm>
          <a:prstGeom prst="rect">
            <a:avLst/>
          </a:prstGeom>
          <a:ln>
            <a:noFill/>
          </a:ln>
          <a:effectLst>
            <a:outerShdw blurRad="292100" dist="139700" dir="2700000" algn="tl" rotWithShape="0">
              <a:srgbClr val="333333">
                <a:alpha val="65000"/>
              </a:srgbClr>
            </a:outerShdw>
          </a:effectLst>
        </p:spPr>
      </p:pic>
      <p:sp>
        <p:nvSpPr>
          <p:cNvPr id="6" name="Rectangle 5"/>
          <p:cNvSpPr/>
          <p:nvPr/>
        </p:nvSpPr>
        <p:spPr>
          <a:xfrm>
            <a:off x="646111" y="1374601"/>
            <a:ext cx="11083434" cy="2705228"/>
          </a:xfrm>
          <a:prstGeom prst="rect">
            <a:avLst/>
          </a:prstGeom>
          <a:solidFill>
            <a:schemeClr val="bg2">
              <a:lumMod val="60000"/>
              <a:lumOff val="40000"/>
            </a:schemeClr>
          </a:solidFill>
          <a:effectLst>
            <a:softEdge rad="127000"/>
          </a:effectLst>
        </p:spPr>
        <p:txBody>
          <a:bodyPr wrap="square" rtlCol="0">
            <a:spAutoFit/>
          </a:bodyPr>
          <a:lstStyle/>
          <a:p>
            <a:pPr algn="ctr">
              <a:lnSpc>
                <a:spcPct val="107000"/>
              </a:lnSpc>
              <a:spcAft>
                <a:spcPts val="800"/>
              </a:spcAft>
            </a:pPr>
            <a:endParaRPr lang="en-GB" sz="14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Children </a:t>
            </a: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are expected to be respectful to all adults in the school.</a:t>
            </a:r>
          </a:p>
          <a:p>
            <a:pPr algn="ctr">
              <a:lnSpc>
                <a:spcPct val="107000"/>
              </a:lnSpc>
              <a:spcAft>
                <a:spcPts val="800"/>
              </a:spcAft>
            </a:pP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If </a:t>
            </a: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a child acts in a disrespectful way, please seek help from a teacher or a teaching assistant rather than trying to resolve the situation yourself. </a:t>
            </a:r>
            <a:endPar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14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8" name="TextBox 7"/>
          <p:cNvSpPr txBox="1"/>
          <p:nvPr/>
        </p:nvSpPr>
        <p:spPr>
          <a:xfrm>
            <a:off x="2837793" y="4865230"/>
            <a:ext cx="3123882" cy="1054969"/>
          </a:xfrm>
          <a:prstGeom prst="rect">
            <a:avLst/>
          </a:prstGeom>
          <a:solidFill>
            <a:schemeClr val="bg2">
              <a:lumMod val="60000"/>
              <a:lumOff val="40000"/>
            </a:schemeClr>
          </a:solidFill>
          <a:effectLst>
            <a:softEdge rad="127000"/>
          </a:effectLst>
        </p:spPr>
        <p:txBody>
          <a:bodyPr wrap="square" rtlCol="0">
            <a:spAutoFit/>
          </a:bodyPr>
          <a:lstStyle/>
          <a:p>
            <a:pPr lvl="0" algn="ctr">
              <a:lnSpc>
                <a:spcPct val="107000"/>
              </a:lnSpc>
              <a:spcAft>
                <a:spcPts val="800"/>
              </a:spcAft>
            </a:pPr>
            <a:endParaRPr lang="en-GB" sz="1100" dirty="0" smtClean="0">
              <a:solidFill>
                <a:schemeClr val="accent1">
                  <a:lumMod val="75000"/>
                </a:schemeClr>
              </a:solidFill>
              <a:latin typeface="Comic Sans MS" panose="030F0702030302020204" pitchFamily="66" charset="0"/>
            </a:endParaRPr>
          </a:p>
          <a:p>
            <a:pPr lvl="0" algn="r">
              <a:lnSpc>
                <a:spcPct val="107000"/>
              </a:lnSpc>
              <a:spcAft>
                <a:spcPts val="800"/>
              </a:spcAft>
            </a:pPr>
            <a:r>
              <a:rPr lang="en-GB" sz="2400" dirty="0" smtClean="0">
                <a:solidFill>
                  <a:schemeClr val="accent1">
                    <a:lumMod val="75000"/>
                  </a:schemeClr>
                </a:solidFill>
                <a:latin typeface="Comic Sans MS" panose="030F0702030302020204" pitchFamily="66" charset="0"/>
              </a:rPr>
              <a:t>Our 3 school rules:</a:t>
            </a:r>
          </a:p>
          <a:p>
            <a:pPr lvl="0" algn="ctr">
              <a:lnSpc>
                <a:spcPct val="107000"/>
              </a:lnSpc>
              <a:spcAft>
                <a:spcPts val="800"/>
              </a:spcAft>
            </a:pPr>
            <a:endParaRPr lang="en-GB" sz="1100" dirty="0">
              <a:solidFill>
                <a:schemeClr val="accent1">
                  <a:lumMod val="75000"/>
                </a:schemeClr>
              </a:solidFill>
              <a:latin typeface="Comic Sans MS" panose="030F0702030302020204" pitchFamily="66" charset="0"/>
            </a:endParaRPr>
          </a:p>
        </p:txBody>
      </p:sp>
    </p:spTree>
    <p:extLst>
      <p:ext uri="{BB962C8B-B14F-4D97-AF65-F5344CB8AC3E}">
        <p14:creationId xmlns:p14="http://schemas.microsoft.com/office/powerpoint/2010/main" val="33085071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Arial Rounded MT Bold" panose="020F0704030504030204" pitchFamily="34" charset="0"/>
              </a:rPr>
              <a:t>Fire Safety</a:t>
            </a:r>
          </a:p>
        </p:txBody>
      </p:sp>
      <p:sp>
        <p:nvSpPr>
          <p:cNvPr id="4" name="TextBox 3"/>
          <p:cNvSpPr txBox="1"/>
          <p:nvPr/>
        </p:nvSpPr>
        <p:spPr>
          <a:xfrm>
            <a:off x="646111" y="1622769"/>
            <a:ext cx="6860310" cy="3166251"/>
          </a:xfrm>
          <a:prstGeom prst="rect">
            <a:avLst/>
          </a:prstGeom>
          <a:solidFill>
            <a:schemeClr val="bg2">
              <a:lumMod val="60000"/>
              <a:lumOff val="40000"/>
            </a:schemeClr>
          </a:solidFill>
          <a:effectLst>
            <a:softEdge rad="127000"/>
          </a:effectLst>
        </p:spPr>
        <p:txBody>
          <a:bodyPr wrap="square" rtlCol="0">
            <a:spAutoFit/>
          </a:bodyPr>
          <a:lstStyle/>
          <a:p>
            <a:pPr algn="ctr">
              <a:lnSpc>
                <a:spcPct val="107000"/>
              </a:lnSpc>
              <a:spcAft>
                <a:spcPts val="800"/>
              </a:spcAft>
            </a:pPr>
            <a:endParaRPr lang="en-GB" sz="1400" b="1" u="sng"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b="1" u="sng"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Fire </a:t>
            </a:r>
            <a:r>
              <a:rPr lang="en-GB" sz="2800" b="1" u="sng"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Assembly Point</a:t>
            </a:r>
            <a:endParaRPr lang="en-GB" sz="2800" kern="100" dirty="0">
              <a:solidFill>
                <a:schemeClr val="bg2">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Following a fire alarm </a:t>
            </a: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sounding, please </a:t>
            </a: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make your way to the playground in front of reception and report to a member of staff from the office.  </a:t>
            </a:r>
            <a:endParaRPr lang="en-GB" sz="14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1400" kern="100" dirty="0">
              <a:solidFill>
                <a:schemeClr val="bg2">
                  <a:lumMod val="7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p:cNvSpPr txBox="1"/>
          <p:nvPr/>
        </p:nvSpPr>
        <p:spPr>
          <a:xfrm>
            <a:off x="8010674" y="2347795"/>
            <a:ext cx="3736946" cy="2705292"/>
          </a:xfrm>
          <a:prstGeom prst="rect">
            <a:avLst/>
          </a:prstGeom>
          <a:solidFill>
            <a:schemeClr val="bg2">
              <a:lumMod val="60000"/>
              <a:lumOff val="40000"/>
            </a:schemeClr>
          </a:solidFill>
          <a:effectLst>
            <a:softEdge rad="127000"/>
          </a:effectLst>
        </p:spPr>
        <p:txBody>
          <a:bodyPr wrap="square" rtlCol="0">
            <a:spAutoFit/>
          </a:bodyPr>
          <a:lstStyle/>
          <a:p>
            <a:pPr algn="ctr">
              <a:lnSpc>
                <a:spcPct val="107000"/>
              </a:lnSpc>
              <a:spcAft>
                <a:spcPts val="800"/>
              </a:spcAft>
            </a:pPr>
            <a:endParaRPr lang="en-GB" sz="1000" b="1" u="sng"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b="1" u="sng"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Silence Please</a:t>
            </a:r>
          </a:p>
          <a:p>
            <a:pPr algn="ctr">
              <a:lnSpc>
                <a:spcPct val="107000"/>
              </a:lnSpc>
              <a:spcAft>
                <a:spcPts val="800"/>
              </a:spcAft>
            </a:pPr>
            <a:r>
              <a:rPr lang="en-GB" sz="24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Everyone is expected to move around the site in silence in the event of a fire alarm sounding.</a:t>
            </a:r>
          </a:p>
          <a:p>
            <a:pPr algn="ctr">
              <a:lnSpc>
                <a:spcPct val="107000"/>
              </a:lnSpc>
              <a:spcAft>
                <a:spcPts val="800"/>
              </a:spcAft>
            </a:pPr>
            <a:endParaRPr lang="en-GB" sz="1000" kern="100" dirty="0">
              <a:solidFill>
                <a:schemeClr val="bg2">
                  <a:lumMod val="7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p:cNvSpPr txBox="1"/>
          <p:nvPr/>
        </p:nvSpPr>
        <p:spPr>
          <a:xfrm>
            <a:off x="1797269" y="5415140"/>
            <a:ext cx="8736406" cy="1087862"/>
          </a:xfrm>
          <a:prstGeom prst="rect">
            <a:avLst/>
          </a:prstGeom>
          <a:solidFill>
            <a:schemeClr val="bg2">
              <a:lumMod val="60000"/>
              <a:lumOff val="40000"/>
            </a:schemeClr>
          </a:solidFill>
          <a:effectLst>
            <a:softEdge rad="127000"/>
          </a:effectLst>
        </p:spPr>
        <p:txBody>
          <a:bodyPr wrap="square" rtlCol="0">
            <a:spAutoFit/>
          </a:bodyPr>
          <a:lstStyle/>
          <a:p>
            <a:pPr algn="ctr">
              <a:lnSpc>
                <a:spcPct val="107000"/>
              </a:lnSpc>
              <a:spcAft>
                <a:spcPts val="800"/>
              </a:spcAft>
            </a:pPr>
            <a:endParaRPr lang="en-GB" sz="10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Please note that the </a:t>
            </a: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fire alarm is a continuous </a:t>
            </a: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bell.</a:t>
            </a:r>
          </a:p>
          <a:p>
            <a:pPr algn="ctr">
              <a:lnSpc>
                <a:spcPct val="107000"/>
              </a:lnSpc>
              <a:spcAft>
                <a:spcPts val="800"/>
              </a:spcAft>
            </a:pPr>
            <a:endParaRPr lang="en-GB" sz="10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819584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Arial Rounded MT Bold" panose="020F0704030504030204" pitchFamily="34" charset="0"/>
              </a:rPr>
              <a:t>Toilets</a:t>
            </a:r>
          </a:p>
        </p:txBody>
      </p:sp>
      <p:sp>
        <p:nvSpPr>
          <p:cNvPr id="3" name="Rectangle 2"/>
          <p:cNvSpPr/>
          <p:nvPr/>
        </p:nvSpPr>
        <p:spPr>
          <a:xfrm>
            <a:off x="646111" y="1602658"/>
            <a:ext cx="8340436" cy="2141612"/>
          </a:xfrm>
          <a:prstGeom prst="rect">
            <a:avLst/>
          </a:prstGeom>
          <a:solidFill>
            <a:schemeClr val="bg2">
              <a:lumMod val="60000"/>
              <a:lumOff val="40000"/>
            </a:schemeClr>
          </a:solidFill>
          <a:effectLst>
            <a:softEdge rad="127000"/>
          </a:effectLst>
        </p:spPr>
        <p:txBody>
          <a:bodyPr wrap="square" rtlCol="0">
            <a:spAutoFit/>
          </a:bodyPr>
          <a:lstStyle/>
          <a:p>
            <a:pPr algn="ctr">
              <a:lnSpc>
                <a:spcPct val="107000"/>
              </a:lnSpc>
              <a:spcAft>
                <a:spcPts val="800"/>
              </a:spcAft>
            </a:pPr>
            <a:endParaRPr lang="en-GB" sz="14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If </a:t>
            </a: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you need the toilet during your visit, please ask a member of the office staff who will direct you to the adult toilets.  </a:t>
            </a:r>
          </a:p>
          <a:p>
            <a:pPr algn="ctr">
              <a:lnSpc>
                <a:spcPct val="107000"/>
              </a:lnSpc>
              <a:spcAft>
                <a:spcPts val="800"/>
              </a:spcAft>
            </a:pPr>
            <a:endParaRPr lang="en-GB" sz="1400" b="1" u="sng"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4" name="Rectangle 3"/>
          <p:cNvSpPr/>
          <p:nvPr/>
        </p:nvSpPr>
        <p:spPr>
          <a:xfrm>
            <a:off x="3058033" y="4571829"/>
            <a:ext cx="8340436" cy="1680588"/>
          </a:xfrm>
          <a:prstGeom prst="rect">
            <a:avLst/>
          </a:prstGeom>
          <a:solidFill>
            <a:schemeClr val="bg2">
              <a:lumMod val="60000"/>
              <a:lumOff val="40000"/>
            </a:schemeClr>
          </a:solidFill>
          <a:effectLst>
            <a:softEdge rad="127000"/>
          </a:effectLst>
        </p:spPr>
        <p:txBody>
          <a:bodyPr wrap="square" rtlCol="0">
            <a:spAutoFit/>
          </a:bodyPr>
          <a:lstStyle/>
          <a:p>
            <a:pPr algn="ctr">
              <a:lnSpc>
                <a:spcPct val="107000"/>
              </a:lnSpc>
              <a:spcAft>
                <a:spcPts val="800"/>
              </a:spcAft>
            </a:pPr>
            <a:endParaRPr lang="en-GB" sz="1400" b="1" u="sng"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b="1" u="sng" kern="100" dirty="0" smtClean="0">
                <a:solidFill>
                  <a:srgbClr val="C00000"/>
                </a:solidFill>
                <a:latin typeface="Comic Sans MS" panose="030F0702030302020204" pitchFamily="66" charset="0"/>
                <a:ea typeface="Calibri" panose="020F0502020204030204" pitchFamily="34" charset="0"/>
                <a:cs typeface="Times New Roman" panose="02020603050405020304" pitchFamily="18" charset="0"/>
              </a:rPr>
              <a:t>Under </a:t>
            </a:r>
            <a:r>
              <a:rPr lang="en-GB" sz="2800" b="1" u="sng" kern="100" dirty="0">
                <a:solidFill>
                  <a:srgbClr val="C00000"/>
                </a:solidFill>
                <a:latin typeface="Comic Sans MS" panose="030F0702030302020204" pitchFamily="66" charset="0"/>
                <a:ea typeface="Calibri" panose="020F0502020204030204" pitchFamily="34" charset="0"/>
                <a:cs typeface="Times New Roman" panose="02020603050405020304" pitchFamily="18" charset="0"/>
              </a:rPr>
              <a:t>no circumstances are volunteers to use the children’s toilets</a:t>
            </a:r>
            <a:r>
              <a:rPr lang="en-GB" sz="2800" b="1" u="sng" kern="100" dirty="0" smtClean="0">
                <a:solidFill>
                  <a:srgbClr val="C00000"/>
                </a:solidFill>
                <a:latin typeface="Comic Sans MS" panose="030F0702030302020204" pitchFamily="66" charset="0"/>
                <a:ea typeface="Calibri" panose="020F0502020204030204" pitchFamily="34" charset="0"/>
                <a:cs typeface="Times New Roman" panose="02020603050405020304" pitchFamily="18" charset="0"/>
              </a:rPr>
              <a:t>.</a:t>
            </a:r>
          </a:p>
          <a:p>
            <a:pPr algn="ctr">
              <a:lnSpc>
                <a:spcPct val="107000"/>
              </a:lnSpc>
              <a:spcAft>
                <a:spcPts val="800"/>
              </a:spcAft>
            </a:pPr>
            <a:endParaRPr lang="en-GB" sz="1400" b="1" u="sng"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615154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10053420" cy="1400530"/>
          </a:xfrm>
        </p:spPr>
        <p:txBody>
          <a:bodyPr/>
          <a:lstStyle/>
          <a:p>
            <a:r>
              <a:rPr lang="en-GB" dirty="0">
                <a:latin typeface="Arial Rounded MT Bold" panose="020F0704030504030204" pitchFamily="34" charset="0"/>
              </a:rPr>
              <a:t>Mobile </a:t>
            </a:r>
            <a:r>
              <a:rPr lang="en-GB" dirty="0" smtClean="0">
                <a:latin typeface="Arial Rounded MT Bold" panose="020F0704030504030204" pitchFamily="34" charset="0"/>
              </a:rPr>
              <a:t>Phones &amp; Electronic Devices</a:t>
            </a:r>
            <a:endParaRPr lang="en-GB" dirty="0">
              <a:latin typeface="Arial Rounded MT Bold" panose="020F0704030504030204" pitchFamily="34" charset="0"/>
            </a:endParaRPr>
          </a:p>
        </p:txBody>
      </p:sp>
      <p:sp>
        <p:nvSpPr>
          <p:cNvPr id="4" name="Rectangle 3"/>
          <p:cNvSpPr/>
          <p:nvPr/>
        </p:nvSpPr>
        <p:spPr>
          <a:xfrm>
            <a:off x="3578498" y="4839329"/>
            <a:ext cx="7783186" cy="1680588"/>
          </a:xfrm>
          <a:prstGeom prst="rect">
            <a:avLst/>
          </a:prstGeom>
          <a:solidFill>
            <a:schemeClr val="bg2">
              <a:lumMod val="60000"/>
              <a:lumOff val="40000"/>
            </a:schemeClr>
          </a:solidFill>
          <a:effectLst>
            <a:softEdge rad="127000"/>
          </a:effectLst>
        </p:spPr>
        <p:txBody>
          <a:bodyPr wrap="square" rtlCol="0">
            <a:spAutoFit/>
          </a:bodyPr>
          <a:lstStyle/>
          <a:p>
            <a:pPr algn="ctr">
              <a:lnSpc>
                <a:spcPct val="107000"/>
              </a:lnSpc>
              <a:spcAft>
                <a:spcPts val="800"/>
              </a:spcAft>
            </a:pPr>
            <a:endParaRPr lang="en-GB" sz="14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School iPads </a:t>
            </a: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are always available should there be a need to take </a:t>
            </a: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photos.</a:t>
            </a:r>
            <a:endPar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1400" b="1" u="sng"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6" name="Rectangle 5"/>
          <p:cNvSpPr/>
          <p:nvPr/>
        </p:nvSpPr>
        <p:spPr>
          <a:xfrm>
            <a:off x="646111" y="1534341"/>
            <a:ext cx="7783186" cy="3063659"/>
          </a:xfrm>
          <a:prstGeom prst="rect">
            <a:avLst/>
          </a:prstGeom>
          <a:solidFill>
            <a:schemeClr val="bg2">
              <a:lumMod val="60000"/>
              <a:lumOff val="40000"/>
            </a:schemeClr>
          </a:solidFill>
          <a:effectLst>
            <a:softEdge rad="127000"/>
          </a:effectLst>
        </p:spPr>
        <p:txBody>
          <a:bodyPr wrap="square" rtlCol="0">
            <a:spAutoFit/>
          </a:bodyPr>
          <a:lstStyle/>
          <a:p>
            <a:pPr algn="ctr">
              <a:lnSpc>
                <a:spcPct val="107000"/>
              </a:lnSpc>
              <a:spcAft>
                <a:spcPts val="800"/>
              </a:spcAft>
            </a:pPr>
            <a:endParaRPr lang="en-GB" sz="14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If </a:t>
            </a: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you are expecting an important call whilst in school, please talk to the office team and leave your phone with them. </a:t>
            </a: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 We will always be discrete but must ask that mobile phones are never in view of children.</a:t>
            </a:r>
          </a:p>
          <a:p>
            <a:pPr algn="ctr">
              <a:lnSpc>
                <a:spcPct val="107000"/>
              </a:lnSpc>
              <a:spcAft>
                <a:spcPts val="800"/>
              </a:spcAft>
            </a:pPr>
            <a:endParaRPr lang="en-GB" sz="14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660908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Rounded MT Bold" panose="020F0704030504030204" pitchFamily="34" charset="0"/>
              </a:rPr>
              <a:t>Personal Belongings</a:t>
            </a:r>
            <a:endParaRPr lang="en-GB" dirty="0">
              <a:latin typeface="Arial Rounded MT Bold" panose="020F0704030504030204" pitchFamily="34" charset="0"/>
            </a:endParaRPr>
          </a:p>
        </p:txBody>
      </p:sp>
      <p:sp>
        <p:nvSpPr>
          <p:cNvPr id="4" name="Rectangle 3"/>
          <p:cNvSpPr/>
          <p:nvPr/>
        </p:nvSpPr>
        <p:spPr>
          <a:xfrm>
            <a:off x="646111" y="1477003"/>
            <a:ext cx="8960344" cy="2141612"/>
          </a:xfrm>
          <a:prstGeom prst="rect">
            <a:avLst/>
          </a:prstGeom>
          <a:solidFill>
            <a:schemeClr val="bg2">
              <a:lumMod val="60000"/>
              <a:lumOff val="40000"/>
            </a:schemeClr>
          </a:solidFill>
          <a:effectLst>
            <a:softEdge rad="127000"/>
          </a:effectLst>
        </p:spPr>
        <p:txBody>
          <a:bodyPr wrap="square" rtlCol="0">
            <a:spAutoFit/>
          </a:bodyPr>
          <a:lstStyle/>
          <a:p>
            <a:pPr algn="ctr">
              <a:lnSpc>
                <a:spcPct val="107000"/>
              </a:lnSpc>
              <a:spcAft>
                <a:spcPts val="800"/>
              </a:spcAft>
            </a:pPr>
            <a:endParaRPr lang="en-GB" sz="14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Please </a:t>
            </a: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feel free to leave your coat and bag in the </a:t>
            </a: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staffroom, with </a:t>
            </a: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the office </a:t>
            </a: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team, or in an agreed safe place in the classroom you are supporting. </a:t>
            </a:r>
            <a:endPar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14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5" name="TextBox 4"/>
          <p:cNvSpPr txBox="1"/>
          <p:nvPr/>
        </p:nvSpPr>
        <p:spPr>
          <a:xfrm>
            <a:off x="6316717" y="4239097"/>
            <a:ext cx="5020999" cy="1812356"/>
          </a:xfrm>
          <a:prstGeom prst="rect">
            <a:avLst/>
          </a:prstGeom>
          <a:solidFill>
            <a:schemeClr val="bg2">
              <a:lumMod val="60000"/>
              <a:lumOff val="40000"/>
            </a:schemeClr>
          </a:solidFill>
          <a:effectLst>
            <a:softEdge rad="127000"/>
          </a:effectLst>
        </p:spPr>
        <p:txBody>
          <a:bodyPr wrap="square" rtlCol="0">
            <a:spAutoFit/>
          </a:bodyPr>
          <a:lstStyle/>
          <a:p>
            <a:pPr algn="ctr">
              <a:lnSpc>
                <a:spcPct val="107000"/>
              </a:lnSpc>
              <a:spcAft>
                <a:spcPts val="800"/>
              </a:spcAft>
            </a:pPr>
            <a:endParaRPr lang="en-GB" sz="1000" b="1" u="sng"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kern="100" dirty="0" smtClean="0">
                <a:solidFill>
                  <a:srgbClr val="C00000"/>
                </a:solidFill>
                <a:latin typeface="Comic Sans MS" panose="030F0702030302020204" pitchFamily="66" charset="0"/>
                <a:ea typeface="Calibri" panose="020F0502020204030204" pitchFamily="34" charset="0"/>
                <a:cs typeface="Times New Roman" panose="02020603050405020304" pitchFamily="18" charset="0"/>
              </a:rPr>
              <a:t>IF YOU KEEP YOUR MOBILE WITH YOU, PLEASE PUT IT IN AIRPLANE MODE.</a:t>
            </a:r>
            <a:endParaRPr lang="en-GB" sz="2400" kern="100" dirty="0">
              <a:solidFill>
                <a:srgbClr val="C00000"/>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1000" kern="100" dirty="0">
              <a:solidFill>
                <a:schemeClr val="bg2">
                  <a:lumMod val="75000"/>
                </a:schemeClr>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76326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Arial Rounded MT Bold" panose="020F0704030504030204" pitchFamily="34" charset="0"/>
              </a:rPr>
              <a:t>Breaks</a:t>
            </a:r>
          </a:p>
        </p:txBody>
      </p:sp>
      <p:sp>
        <p:nvSpPr>
          <p:cNvPr id="4" name="Rectangle 3"/>
          <p:cNvSpPr/>
          <p:nvPr/>
        </p:nvSpPr>
        <p:spPr>
          <a:xfrm>
            <a:off x="646111" y="1477005"/>
            <a:ext cx="8193089" cy="1680588"/>
          </a:xfrm>
          <a:prstGeom prst="rect">
            <a:avLst/>
          </a:prstGeom>
          <a:solidFill>
            <a:schemeClr val="bg2">
              <a:lumMod val="60000"/>
              <a:lumOff val="40000"/>
            </a:schemeClr>
          </a:solidFill>
          <a:effectLst>
            <a:softEdge rad="127000"/>
          </a:effectLst>
        </p:spPr>
        <p:txBody>
          <a:bodyPr wrap="square" rtlCol="0">
            <a:spAutoFit/>
          </a:bodyPr>
          <a:lstStyle/>
          <a:p>
            <a:pPr algn="ctr">
              <a:lnSpc>
                <a:spcPct val="107000"/>
              </a:lnSpc>
              <a:spcAft>
                <a:spcPts val="800"/>
              </a:spcAft>
            </a:pPr>
            <a:endParaRPr lang="en-GB" sz="14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Please </a:t>
            </a: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be aware that all breaks must be taken in the staffroom and not in the playground. </a:t>
            </a:r>
            <a:endPar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14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5" name="Rectangle 4"/>
          <p:cNvSpPr/>
          <p:nvPr/>
        </p:nvSpPr>
        <p:spPr>
          <a:xfrm>
            <a:off x="2911364" y="3531966"/>
            <a:ext cx="8387255" cy="1680588"/>
          </a:xfrm>
          <a:prstGeom prst="rect">
            <a:avLst/>
          </a:prstGeom>
          <a:solidFill>
            <a:schemeClr val="bg2">
              <a:lumMod val="60000"/>
              <a:lumOff val="40000"/>
            </a:schemeClr>
          </a:solidFill>
          <a:effectLst>
            <a:softEdge rad="127000"/>
          </a:effectLst>
        </p:spPr>
        <p:txBody>
          <a:bodyPr wrap="square" rtlCol="0">
            <a:spAutoFit/>
          </a:bodyPr>
          <a:lstStyle/>
          <a:p>
            <a:pPr algn="ctr">
              <a:lnSpc>
                <a:spcPct val="107000"/>
              </a:lnSpc>
              <a:spcAft>
                <a:spcPts val="800"/>
              </a:spcAft>
            </a:pPr>
            <a:endParaRPr lang="en-GB" sz="14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Hot </a:t>
            </a: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drinks are not permitted to be carried around school unless they are in a lidded cup</a:t>
            </a: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a:t>
            </a:r>
          </a:p>
          <a:p>
            <a:pPr algn="ctr">
              <a:lnSpc>
                <a:spcPct val="107000"/>
              </a:lnSpc>
              <a:spcAft>
                <a:spcPts val="800"/>
              </a:spcAft>
            </a:pPr>
            <a:endParaRPr lang="en-GB" sz="14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64216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Arial Rounded MT Bold" panose="020F0704030504030204" pitchFamily="34" charset="0"/>
              </a:rPr>
              <a:t>Other issues</a:t>
            </a:r>
          </a:p>
        </p:txBody>
      </p:sp>
      <p:sp>
        <p:nvSpPr>
          <p:cNvPr id="4" name="Rectangle 3"/>
          <p:cNvSpPr/>
          <p:nvPr/>
        </p:nvSpPr>
        <p:spPr>
          <a:xfrm>
            <a:off x="646112" y="1477005"/>
            <a:ext cx="7793696" cy="1680588"/>
          </a:xfrm>
          <a:prstGeom prst="rect">
            <a:avLst/>
          </a:prstGeom>
          <a:solidFill>
            <a:schemeClr val="bg2">
              <a:lumMod val="60000"/>
              <a:lumOff val="40000"/>
            </a:schemeClr>
          </a:solidFill>
          <a:effectLst>
            <a:softEdge rad="127000"/>
          </a:effectLst>
        </p:spPr>
        <p:txBody>
          <a:bodyPr wrap="square" rtlCol="0">
            <a:spAutoFit/>
          </a:bodyPr>
          <a:lstStyle/>
          <a:p>
            <a:pPr algn="ctr">
              <a:lnSpc>
                <a:spcPct val="107000"/>
              </a:lnSpc>
              <a:spcAft>
                <a:spcPts val="800"/>
              </a:spcAft>
            </a:pPr>
            <a:endParaRPr lang="en-GB" sz="14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If </a:t>
            </a: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a child you are supporting feels unwell please inform the class </a:t>
            </a: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teacher.</a:t>
            </a:r>
          </a:p>
          <a:p>
            <a:pPr algn="ctr">
              <a:lnSpc>
                <a:spcPct val="107000"/>
              </a:lnSpc>
              <a:spcAft>
                <a:spcPts val="800"/>
              </a:spcAft>
            </a:pPr>
            <a:endParaRPr lang="en-GB" sz="14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5" name="Rectangle 4"/>
          <p:cNvSpPr/>
          <p:nvPr/>
        </p:nvSpPr>
        <p:spPr>
          <a:xfrm>
            <a:off x="3016470" y="3207026"/>
            <a:ext cx="8713073" cy="1680588"/>
          </a:xfrm>
          <a:prstGeom prst="rect">
            <a:avLst/>
          </a:prstGeom>
          <a:solidFill>
            <a:schemeClr val="bg2">
              <a:lumMod val="60000"/>
              <a:lumOff val="40000"/>
            </a:schemeClr>
          </a:solidFill>
          <a:effectLst>
            <a:softEdge rad="127000"/>
          </a:effectLst>
        </p:spPr>
        <p:txBody>
          <a:bodyPr wrap="square" rtlCol="0">
            <a:spAutoFit/>
          </a:bodyPr>
          <a:lstStyle/>
          <a:p>
            <a:pPr algn="ctr">
              <a:lnSpc>
                <a:spcPct val="107000"/>
              </a:lnSpc>
              <a:spcAft>
                <a:spcPts val="800"/>
              </a:spcAft>
            </a:pPr>
            <a:endParaRPr lang="en-GB" sz="14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Please </a:t>
            </a: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do let the class teacher know if you are unsure of a task as they are always willing to help. </a:t>
            </a:r>
            <a:endPar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14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6" name="Rectangle 5"/>
          <p:cNvSpPr/>
          <p:nvPr/>
        </p:nvSpPr>
        <p:spPr>
          <a:xfrm>
            <a:off x="646111" y="4929654"/>
            <a:ext cx="10804906" cy="1680588"/>
          </a:xfrm>
          <a:prstGeom prst="rect">
            <a:avLst/>
          </a:prstGeom>
          <a:solidFill>
            <a:schemeClr val="bg2">
              <a:lumMod val="60000"/>
              <a:lumOff val="40000"/>
            </a:schemeClr>
          </a:solidFill>
          <a:effectLst>
            <a:softEdge rad="127000"/>
          </a:effectLst>
        </p:spPr>
        <p:txBody>
          <a:bodyPr wrap="square" rtlCol="0">
            <a:spAutoFit/>
          </a:bodyPr>
          <a:lstStyle/>
          <a:p>
            <a:pPr algn="ctr">
              <a:lnSpc>
                <a:spcPct val="107000"/>
              </a:lnSpc>
              <a:spcAft>
                <a:spcPts val="800"/>
              </a:spcAft>
            </a:pPr>
            <a:endParaRPr lang="en-GB" sz="14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If </a:t>
            </a: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a child </a:t>
            </a: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you are supporting asks to go to the toilet, please   let </a:t>
            </a: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them go, but </a:t>
            </a: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we only allow one child to go at </a:t>
            </a:r>
            <a:r>
              <a:rPr lang="en-GB" sz="28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a </a:t>
            </a:r>
            <a:r>
              <a:rPr lang="en-GB" sz="2800" kern="100" dirty="0" smtClean="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rPr>
              <a:t>time. </a:t>
            </a:r>
          </a:p>
          <a:p>
            <a:pPr algn="ctr">
              <a:lnSpc>
                <a:spcPct val="107000"/>
              </a:lnSpc>
              <a:spcAft>
                <a:spcPts val="800"/>
              </a:spcAft>
            </a:pPr>
            <a:endParaRPr lang="en-GB" sz="1400" kern="100" dirty="0">
              <a:solidFill>
                <a:schemeClr val="bg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034389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5822" y="4326641"/>
            <a:ext cx="8460827" cy="2123658"/>
          </a:xfrm>
          <a:prstGeom prst="rect">
            <a:avLst/>
          </a:prstGeom>
          <a:solidFill>
            <a:schemeClr val="bg2">
              <a:lumMod val="60000"/>
              <a:lumOff val="40000"/>
            </a:schemeClr>
          </a:solidFill>
          <a:effectLst>
            <a:softEdge rad="127000"/>
          </a:effectLst>
        </p:spPr>
        <p:txBody>
          <a:bodyPr wrap="square" rtlCol="0">
            <a:spAutoFit/>
          </a:bodyPr>
          <a:lstStyle/>
          <a:p>
            <a:r>
              <a:rPr lang="en-GB" sz="6600" dirty="0">
                <a:solidFill>
                  <a:schemeClr val="bg2">
                    <a:lumMod val="75000"/>
                  </a:schemeClr>
                </a:solidFill>
                <a:latin typeface="Arial Rounded MT Bold" panose="020F0704030504030204" pitchFamily="34" charset="0"/>
                <a:ea typeface="Calibri" panose="020F0502020204030204" pitchFamily="34" charset="0"/>
                <a:cs typeface="Calibri" panose="020F0502020204030204" pitchFamily="34" charset="0"/>
              </a:rPr>
              <a:t>Your support is very much appreciated</a:t>
            </a:r>
            <a:endParaRPr lang="en-GB" sz="6600" dirty="0">
              <a:latin typeface="Arial Rounded MT Bold" panose="020F0704030504030204" pitchFamily="34" charset="0"/>
            </a:endParaRPr>
          </a:p>
        </p:txBody>
      </p:sp>
      <p:sp>
        <p:nvSpPr>
          <p:cNvPr id="2" name="Title 1"/>
          <p:cNvSpPr>
            <a:spLocks noGrp="1"/>
          </p:cNvSpPr>
          <p:nvPr>
            <p:ph type="ctrTitle"/>
          </p:nvPr>
        </p:nvSpPr>
        <p:spPr>
          <a:xfrm>
            <a:off x="325822" y="1022461"/>
            <a:ext cx="8660524" cy="2724638"/>
          </a:xfrm>
        </p:spPr>
        <p:txBody>
          <a:bodyPr/>
          <a:lstStyle/>
          <a:p>
            <a:r>
              <a:rPr lang="en-GB" dirty="0" smtClean="0">
                <a:latin typeface="Arial Rounded MT Bold" panose="020F0704030504030204" pitchFamily="34" charset="0"/>
                <a:ea typeface="Calibri" panose="020F0502020204030204" pitchFamily="34" charset="0"/>
                <a:cs typeface="Calibri" panose="020F0502020204030204" pitchFamily="34" charset="0"/>
              </a:rPr>
              <a:t/>
            </a:r>
            <a:br>
              <a:rPr lang="en-GB" dirty="0" smtClean="0">
                <a:latin typeface="Arial Rounded MT Bold" panose="020F0704030504030204" pitchFamily="34" charset="0"/>
                <a:ea typeface="Calibri" panose="020F0502020204030204" pitchFamily="34" charset="0"/>
                <a:cs typeface="Calibri" panose="020F0502020204030204" pitchFamily="34" charset="0"/>
              </a:rPr>
            </a:br>
            <a:r>
              <a:rPr lang="en-GB" dirty="0">
                <a:latin typeface="Arial Rounded MT Bold" panose="020F0704030504030204" pitchFamily="34" charset="0"/>
                <a:ea typeface="Calibri" panose="020F0502020204030204" pitchFamily="34" charset="0"/>
                <a:cs typeface="Calibri" panose="020F0502020204030204" pitchFamily="34" charset="0"/>
              </a:rPr>
              <a:t/>
            </a:r>
            <a:br>
              <a:rPr lang="en-GB" dirty="0">
                <a:latin typeface="Arial Rounded MT Bold" panose="020F0704030504030204" pitchFamily="34" charset="0"/>
                <a:ea typeface="Calibri" panose="020F0502020204030204" pitchFamily="34" charset="0"/>
                <a:cs typeface="Calibri" panose="020F0502020204030204" pitchFamily="34" charset="0"/>
              </a:rPr>
            </a:br>
            <a:r>
              <a:rPr lang="en-GB" dirty="0" smtClean="0">
                <a:latin typeface="Arial Rounded MT Bold" panose="020F0704030504030204" pitchFamily="34" charset="0"/>
                <a:ea typeface="Calibri" panose="020F0502020204030204" pitchFamily="34" charset="0"/>
                <a:cs typeface="Calibri" panose="020F0502020204030204" pitchFamily="34" charset="0"/>
              </a:rPr>
              <a:t>Thank you for volunteering!</a:t>
            </a:r>
            <a:br>
              <a:rPr lang="en-GB" dirty="0" smtClean="0">
                <a:latin typeface="Arial Rounded MT Bold" panose="020F0704030504030204" pitchFamily="34" charset="0"/>
                <a:ea typeface="Calibri" panose="020F0502020204030204" pitchFamily="34" charset="0"/>
                <a:cs typeface="Calibri" panose="020F0502020204030204" pitchFamily="34" charset="0"/>
              </a:rPr>
            </a:br>
            <a:endParaRPr lang="en-GB" dirty="0">
              <a:solidFill>
                <a:schemeClr val="bg2">
                  <a:lumMod val="75000"/>
                </a:schemeClr>
              </a:solidFill>
              <a:latin typeface="Arial Rounded MT Bold" panose="020F0704030504030204" pitchFamily="34" charset="0"/>
              <a:ea typeface="Calibri" panose="020F0502020204030204" pitchFamily="34" charset="0"/>
              <a:cs typeface="Calibri" panose="020F0502020204030204" pitchFamily="34" charset="0"/>
            </a:endParaRPr>
          </a:p>
        </p:txBody>
      </p:sp>
      <p:pic>
        <p:nvPicPr>
          <p:cNvPr id="4" name="Picture 3"/>
          <p:cNvPicPr>
            <a:picLocks noChangeAspect="1"/>
          </p:cNvPicPr>
          <p:nvPr/>
        </p:nvPicPr>
        <p:blipFill rotWithShape="1">
          <a:blip r:embed="rId2"/>
          <a:srcRect l="12209" t="6394" r="16671" b="19131"/>
          <a:stretch/>
        </p:blipFill>
        <p:spPr>
          <a:xfrm>
            <a:off x="10110950" y="4652708"/>
            <a:ext cx="1744717" cy="1776569"/>
          </a:xfrm>
          <a:prstGeom prst="flowChartConnector">
            <a:avLst/>
          </a:prstGeom>
        </p:spPr>
      </p:pic>
    </p:spTree>
    <p:extLst>
      <p:ext uri="{BB962C8B-B14F-4D97-AF65-F5344CB8AC3E}">
        <p14:creationId xmlns:p14="http://schemas.microsoft.com/office/powerpoint/2010/main" val="224572077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Override1.xml><?xml version="1.0" encoding="utf-8"?>
<a:themeOverride xmlns:a="http://schemas.openxmlformats.org/drawingml/2006/main">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themeOverride>
</file>

<file path=ppt/theme/themeOverride2.xml><?xml version="1.0" encoding="utf-8"?>
<a:themeOverride xmlns:a="http://schemas.openxmlformats.org/drawingml/2006/main">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themeOverride>
</file>

<file path=docProps/app.xml><?xml version="1.0" encoding="utf-8"?>
<Properties xmlns="http://schemas.openxmlformats.org/officeDocument/2006/extended-properties" xmlns:vt="http://schemas.openxmlformats.org/officeDocument/2006/docPropsVTypes">
  <Template/>
  <TotalTime>1947</TotalTime>
  <Words>708</Words>
  <Application>Microsoft Office PowerPoint</Application>
  <PresentationFormat>Widescreen</PresentationFormat>
  <Paragraphs>75</Paragraphs>
  <Slides>13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Arial</vt:lpstr>
      <vt:lpstr>Arial Rounded MT Bold</vt:lpstr>
      <vt:lpstr>Calibri</vt:lpstr>
      <vt:lpstr>Century Gothic</vt:lpstr>
      <vt:lpstr>Comic Sans MS</vt:lpstr>
      <vt:lpstr>Times New Roman</vt:lpstr>
      <vt:lpstr>Wingdings</vt:lpstr>
      <vt:lpstr>Wingdings 3</vt:lpstr>
      <vt:lpstr>Ion</vt:lpstr>
      <vt:lpstr>  Otterbourne Church of England Primary School  </vt:lpstr>
      <vt:lpstr>Signing In and Out</vt:lpstr>
      <vt:lpstr>Safeguarding</vt:lpstr>
      <vt:lpstr>Safeguarding Concerns</vt:lpstr>
      <vt:lpstr>Confidentiality</vt:lpstr>
      <vt:lpstr>Behaviour</vt:lpstr>
      <vt:lpstr>Fire Safety</vt:lpstr>
      <vt:lpstr>Toilets</vt:lpstr>
      <vt:lpstr>Mobile Phones &amp; Electronic Devices</vt:lpstr>
      <vt:lpstr>Personal Belongings</vt:lpstr>
      <vt:lpstr>Breaks</vt:lpstr>
      <vt:lpstr>Other issues</vt:lpstr>
      <vt:lpstr>  Thank you for volunteering!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Thank You for Volunteering!</dc:title>
  <dc:creator>Caren Reid</dc:creator>
  <cp:lastModifiedBy>Martin Geraghty</cp:lastModifiedBy>
  <cp:revision>27</cp:revision>
  <dcterms:created xsi:type="dcterms:W3CDTF">2024-12-09T19:55:35Z</dcterms:created>
  <dcterms:modified xsi:type="dcterms:W3CDTF">2025-01-23T12:42:30Z</dcterms:modified>
</cp:coreProperties>
</file>