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22"/>
  </p:notesMasterIdLst>
  <p:handoutMasterIdLst>
    <p:handoutMasterId r:id="rId23"/>
  </p:handoutMasterIdLst>
  <p:sldIdLst>
    <p:sldId id="289" r:id="rId2"/>
    <p:sldId id="257" r:id="rId3"/>
    <p:sldId id="267" r:id="rId4"/>
    <p:sldId id="294" r:id="rId5"/>
    <p:sldId id="297" r:id="rId6"/>
    <p:sldId id="298" r:id="rId7"/>
    <p:sldId id="300" r:id="rId8"/>
    <p:sldId id="304" r:id="rId9"/>
    <p:sldId id="292" r:id="rId10"/>
    <p:sldId id="307" r:id="rId11"/>
    <p:sldId id="290" r:id="rId12"/>
    <p:sldId id="306" r:id="rId13"/>
    <p:sldId id="276" r:id="rId14"/>
    <p:sldId id="291" r:id="rId15"/>
    <p:sldId id="305" r:id="rId16"/>
    <p:sldId id="261" r:id="rId17"/>
    <p:sldId id="301" r:id="rId18"/>
    <p:sldId id="302" r:id="rId19"/>
    <p:sldId id="303" r:id="rId20"/>
    <p:sldId id="272" r:id="rId2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FF00"/>
    <a:srgbClr val="66FF66"/>
    <a:srgbClr val="00CC00"/>
    <a:srgbClr val="00FF00"/>
    <a:srgbClr val="046AAC"/>
    <a:srgbClr val="2F2FFF"/>
    <a:srgbClr val="0002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4" autoAdjust="0"/>
    <p:restoredTop sz="94434" autoAdjust="0"/>
  </p:normalViewPr>
  <p:slideViewPr>
    <p:cSldViewPr snapToGrid="0">
      <p:cViewPr varScale="1">
        <p:scale>
          <a:sx n="108" d="100"/>
          <a:sy n="108" d="100"/>
        </p:scale>
        <p:origin x="1650" y="108"/>
      </p:cViewPr>
      <p:guideLst>
        <p:guide orient="horz" pos="2160"/>
        <p:guide pos="2880"/>
      </p:guideLst>
    </p:cSldViewPr>
  </p:slideViewPr>
  <p:outlineViewPr>
    <p:cViewPr>
      <p:scale>
        <a:sx n="25" d="100"/>
        <a:sy n="25"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150" d="100"/>
          <a:sy n="150" d="100"/>
        </p:scale>
        <p:origin x="216" y="1512"/>
      </p:cViewPr>
      <p:guideLst>
        <p:guide orient="horz" pos="3127"/>
        <p:guide pos="2141"/>
      </p:guideLst>
    </p:cSldViewPr>
  </p:notesViewPr>
  <p:gridSpacing cx="182880" cy="18288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slide" Target="slides/slide6.xml"/><Relationship Id="rId1"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aseline="0">
                <a:latin typeface="Times New Roman" pitchFamily="18" charset="0"/>
              </a:defRPr>
            </a:lvl1pPr>
          </a:lstStyle>
          <a:p>
            <a:pPr>
              <a:defRPr/>
            </a:pPr>
            <a:endParaRPr lang="en-GB"/>
          </a:p>
        </p:txBody>
      </p:sp>
      <p:sp>
        <p:nvSpPr>
          <p:cNvPr id="108547"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aseline="0">
                <a:latin typeface="Times New Roman" pitchFamily="18" charset="0"/>
              </a:defRPr>
            </a:lvl1pPr>
          </a:lstStyle>
          <a:p>
            <a:pPr>
              <a:defRPr/>
            </a:pPr>
            <a:endParaRPr lang="en-GB"/>
          </a:p>
        </p:txBody>
      </p:sp>
      <p:sp>
        <p:nvSpPr>
          <p:cNvPr id="108548"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aseline="0">
                <a:latin typeface="Times New Roman" pitchFamily="18" charset="0"/>
              </a:defRPr>
            </a:lvl1pPr>
          </a:lstStyle>
          <a:p>
            <a:pPr>
              <a:defRPr/>
            </a:pPr>
            <a:endParaRPr lang="en-GB"/>
          </a:p>
        </p:txBody>
      </p:sp>
      <p:sp>
        <p:nvSpPr>
          <p:cNvPr id="108549"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aseline="0">
                <a:latin typeface="Times New Roman" pitchFamily="18" charset="0"/>
              </a:defRPr>
            </a:lvl1pPr>
          </a:lstStyle>
          <a:p>
            <a:pPr>
              <a:defRPr/>
            </a:pPr>
            <a:fld id="{715ED651-984B-465D-94BF-D3CA1BE41408}" type="slidenum">
              <a:rPr lang="en-GB"/>
              <a:pPr>
                <a:defRPr/>
              </a:pPr>
              <a:t>‹#›</a:t>
            </a:fld>
            <a:endParaRPr lang="en-GB"/>
          </a:p>
        </p:txBody>
      </p:sp>
    </p:spTree>
    <p:extLst>
      <p:ext uri="{BB962C8B-B14F-4D97-AF65-F5344CB8AC3E}">
        <p14:creationId xmlns:p14="http://schemas.microsoft.com/office/powerpoint/2010/main" val="10418011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22531" name="Rectangle 3"/>
          <p:cNvSpPr>
            <a:spLocks noGrp="1" noChangeArrowheads="1"/>
          </p:cNvSpPr>
          <p:nvPr>
            <p:ph type="dt" idx="1"/>
          </p:nvPr>
        </p:nvSpPr>
        <p:spPr bwMode="auto">
          <a:xfrm>
            <a:off x="3851275"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20484"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3" name="Rectangle 5"/>
          <p:cNvSpPr>
            <a:spLocks noGrp="1" noChangeArrowheads="1"/>
          </p:cNvSpPr>
          <p:nvPr>
            <p:ph type="body" sz="quarter" idx="3"/>
          </p:nvPr>
        </p:nvSpPr>
        <p:spPr bwMode="auto">
          <a:xfrm>
            <a:off x="906463" y="4714875"/>
            <a:ext cx="4984750"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22534"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GB"/>
          </a:p>
        </p:txBody>
      </p:sp>
      <p:sp>
        <p:nvSpPr>
          <p:cNvPr id="22535" name="Rectangle 7"/>
          <p:cNvSpPr>
            <a:spLocks noGrp="1" noChangeArrowheads="1"/>
          </p:cNvSpPr>
          <p:nvPr>
            <p:ph type="sldNum" sz="quarter" idx="5"/>
          </p:nvPr>
        </p:nvSpPr>
        <p:spPr bwMode="auto">
          <a:xfrm>
            <a:off x="3851275"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980E0126-5A01-4D50-BBBB-B6D6A742C139}" type="slidenum">
              <a:rPr lang="en-GB"/>
              <a:pPr>
                <a:defRPr/>
              </a:pPr>
              <a:t>‹#›</a:t>
            </a:fld>
            <a:endParaRPr lang="en-GB"/>
          </a:p>
        </p:txBody>
      </p:sp>
    </p:spTree>
    <p:extLst>
      <p:ext uri="{BB962C8B-B14F-4D97-AF65-F5344CB8AC3E}">
        <p14:creationId xmlns:p14="http://schemas.microsoft.com/office/powerpoint/2010/main" val="9878658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dirty="0" smtClean="0"/>
              <a:t>Clare</a:t>
            </a:r>
            <a:endParaRPr lang="en-GB" dirty="0"/>
          </a:p>
        </p:txBody>
      </p:sp>
      <p:sp>
        <p:nvSpPr>
          <p:cNvPr id="4" name="Slide Number Placeholder 3"/>
          <p:cNvSpPr>
            <a:spLocks noGrp="1"/>
          </p:cNvSpPr>
          <p:nvPr>
            <p:ph type="sldNum" sz="quarter" idx="10"/>
          </p:nvPr>
        </p:nvSpPr>
        <p:spPr/>
        <p:txBody>
          <a:bodyPr/>
          <a:lstStyle/>
          <a:p>
            <a:pPr>
              <a:defRPr/>
            </a:pPr>
            <a:fld id="{980E0126-5A01-4D50-BBBB-B6D6A742C139}" type="slidenum">
              <a:rPr lang="en-GB" smtClean="0"/>
              <a:pPr>
                <a:defRPr/>
              </a:pPr>
              <a:t>1</a:t>
            </a:fld>
            <a:endParaRPr lang="en-GB"/>
          </a:p>
        </p:txBody>
      </p:sp>
    </p:spTree>
    <p:extLst>
      <p:ext uri="{BB962C8B-B14F-4D97-AF65-F5344CB8AC3E}">
        <p14:creationId xmlns:p14="http://schemas.microsoft.com/office/powerpoint/2010/main" val="504729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80DAA3C2-6E6E-405D-82B0-15C10FD7F8BE}" type="slidenum">
              <a:rPr lang="en-GB" altLang="en-US" smtClean="0"/>
              <a:pPr eaLnBrk="1" hangingPunct="1">
                <a:spcBef>
                  <a:spcPct val="0"/>
                </a:spcBef>
              </a:pPr>
              <a:t>2</a:t>
            </a:fld>
            <a:endParaRPr lang="en-GB" altLang="en-US" smtClean="0"/>
          </a:p>
        </p:txBody>
      </p:sp>
      <p:sp>
        <p:nvSpPr>
          <p:cNvPr id="22531" name="Rectangle 2"/>
          <p:cNvSpPr>
            <a:spLocks noGrp="1" noRot="1" noChangeAspect="1" noChangeArrowheads="1" noTextEdit="1"/>
          </p:cNvSpPr>
          <p:nvPr>
            <p:ph type="sldImg"/>
          </p:nvPr>
        </p:nvSpPr>
        <p:spPr>
          <a:xfrm>
            <a:off x="917575" y="744538"/>
            <a:ext cx="4962525" cy="3722687"/>
          </a:xfrm>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 Introduce by saying that  it will give the audience an insight into some of the activities that their children may be taking part in and hopefully give them an idea of the site and what to expect during the week.  </a:t>
            </a:r>
          </a:p>
          <a:p>
            <a:pPr eaLnBrk="1" hangingPunct="1"/>
            <a:r>
              <a:rPr lang="en-GB" altLang="en-US" sz="1400" dirty="0" smtClean="0">
                <a:latin typeface="Arial Unicode MS" pitchFamily="34" charset="-128"/>
              </a:rPr>
              <a:t> </a:t>
            </a:r>
          </a:p>
          <a:p>
            <a:pPr eaLnBrk="1" hangingPunct="1"/>
            <a:r>
              <a:rPr lang="en-GB" altLang="en-US" sz="1400" dirty="0" smtClean="0">
                <a:latin typeface="Arial Unicode MS" pitchFamily="34" charset="-128"/>
              </a:rPr>
              <a:t>It should hopefully answer a lot of the questions they may have but they will have an opportunity to ask questions later.</a:t>
            </a:r>
          </a:p>
          <a:p>
            <a:pPr eaLnBrk="1" hangingPunct="1"/>
            <a:endParaRPr lang="en-GB" altLang="en-US" sz="1400" dirty="0" smtClean="0">
              <a:latin typeface="Arial Unicode MS" pitchFamily="34" charset="-128"/>
            </a:endParaRPr>
          </a:p>
        </p:txBody>
      </p:sp>
    </p:spTree>
    <p:extLst>
      <p:ext uri="{BB962C8B-B14F-4D97-AF65-F5344CB8AC3E}">
        <p14:creationId xmlns:p14="http://schemas.microsoft.com/office/powerpoint/2010/main" val="360895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F1005F5E-D2CB-4A71-8591-5D13EB55BAF2}" type="slidenum">
              <a:rPr lang="en-GB" altLang="en-US" smtClean="0"/>
              <a:pPr eaLnBrk="1" hangingPunct="1">
                <a:spcBef>
                  <a:spcPct val="0"/>
                </a:spcBef>
              </a:pPr>
              <a:t>3</a:t>
            </a:fld>
            <a:endParaRPr lang="en-GB" altLang="en-US" smtClean="0"/>
          </a:p>
        </p:txBody>
      </p:sp>
      <p:sp>
        <p:nvSpPr>
          <p:cNvPr id="23555" name="Rectangle 2"/>
          <p:cNvSpPr>
            <a:spLocks noGrp="1" noRot="1" noChangeAspect="1" noChangeArrowheads="1" noTextEdit="1"/>
          </p:cNvSpPr>
          <p:nvPr>
            <p:ph type="sldImg"/>
          </p:nvPr>
        </p:nvSpPr>
        <p:spPr>
          <a:xfrm>
            <a:off x="917575" y="744538"/>
            <a:ext cx="4962525" cy="3722687"/>
          </a:xfrm>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a:t>
            </a:r>
          </a:p>
        </p:txBody>
      </p:sp>
    </p:spTree>
    <p:extLst>
      <p:ext uri="{BB962C8B-B14F-4D97-AF65-F5344CB8AC3E}">
        <p14:creationId xmlns:p14="http://schemas.microsoft.com/office/powerpoint/2010/main" val="80109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F1005F5E-D2CB-4A71-8591-5D13EB55BAF2}" type="slidenum">
              <a:rPr lang="en-GB" altLang="en-US" smtClean="0"/>
              <a:pPr eaLnBrk="1" hangingPunct="1">
                <a:spcBef>
                  <a:spcPct val="0"/>
                </a:spcBef>
              </a:pPr>
              <a:t>4</a:t>
            </a:fld>
            <a:endParaRPr lang="en-GB" altLang="en-US" smtClean="0"/>
          </a:p>
        </p:txBody>
      </p:sp>
      <p:sp>
        <p:nvSpPr>
          <p:cNvPr id="23555" name="Rectangle 2"/>
          <p:cNvSpPr>
            <a:spLocks noGrp="1" noRot="1" noChangeAspect="1" noChangeArrowheads="1" noTextEdit="1"/>
          </p:cNvSpPr>
          <p:nvPr>
            <p:ph type="sldImg"/>
          </p:nvPr>
        </p:nvSpPr>
        <p:spPr>
          <a:xfrm>
            <a:off x="917575" y="744538"/>
            <a:ext cx="4962525" cy="3722687"/>
          </a:xfrm>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 Points to cover:</a:t>
            </a:r>
            <a:br>
              <a:rPr lang="en-GB" altLang="en-US" sz="1400" dirty="0" smtClean="0">
                <a:latin typeface="Arial Unicode MS" pitchFamily="34" charset="-128"/>
              </a:rPr>
            </a:br>
            <a:r>
              <a:rPr lang="en-GB" altLang="en-US" sz="1400" dirty="0" smtClean="0">
                <a:latin typeface="Arial Unicode MS" pitchFamily="34" charset="-128"/>
              </a:rPr>
              <a:t>Who</a:t>
            </a:r>
            <a:r>
              <a:rPr lang="en-GB" altLang="en-US" sz="1400" baseline="0" dirty="0" smtClean="0">
                <a:latin typeface="Arial Unicode MS" pitchFamily="34" charset="-128"/>
              </a:rPr>
              <a:t> is going- majority of staff have been before with a range of year groups, so are confident with how the trip works, the ins and outs etc. Explain arrangements for looking after children across the trip- accommodation, groups etc. </a:t>
            </a:r>
            <a:endParaRPr lang="en-GB" altLang="en-US" sz="1400" dirty="0" smtClean="0">
              <a:latin typeface="Arial Unicode MS" pitchFamily="34" charset="-128"/>
            </a:endParaRPr>
          </a:p>
        </p:txBody>
      </p:sp>
    </p:spTree>
    <p:extLst>
      <p:ext uri="{BB962C8B-B14F-4D97-AF65-F5344CB8AC3E}">
        <p14:creationId xmlns:p14="http://schemas.microsoft.com/office/powerpoint/2010/main" val="3159099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txBox="1">
            <a:spLocks noGrp="1"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447F8FB8-4DB7-4309-8EFA-04F3FB0021A1}" type="slidenum">
              <a:rPr lang="en-GB" altLang="en-US"/>
              <a:pPr algn="r" eaLnBrk="1" hangingPunct="1">
                <a:spcBef>
                  <a:spcPct val="0"/>
                </a:spcBef>
              </a:pPr>
              <a:t>5</a:t>
            </a:fld>
            <a:endParaRPr lang="en-GB" altLang="en-US"/>
          </a:p>
        </p:txBody>
      </p:sp>
      <p:sp>
        <p:nvSpPr>
          <p:cNvPr id="24579" name="Rectangle 2"/>
          <p:cNvSpPr>
            <a:spLocks noGrp="1" noRot="1" noChangeAspect="1" noChangeArrowheads="1" noTextEdit="1"/>
          </p:cNvSpPr>
          <p:nvPr>
            <p:ph type="sldImg"/>
          </p:nvPr>
        </p:nvSpPr>
        <p:spPr>
          <a:xfrm>
            <a:off x="915988" y="744538"/>
            <a:ext cx="4964112" cy="3722687"/>
          </a:xfrm>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lstStyle/>
          <a:p>
            <a:r>
              <a:rPr lang="en-GB" altLang="en-US" sz="1400" dirty="0" smtClean="0">
                <a:latin typeface="Arial Unicode MS" pitchFamily="34" charset="-128"/>
              </a:rPr>
              <a:t>CAMPBELL  Explain in the run</a:t>
            </a:r>
            <a:r>
              <a:rPr lang="en-GB" altLang="en-US" sz="1400" baseline="0" dirty="0" smtClean="0">
                <a:latin typeface="Arial Unicode MS" pitchFamily="34" charset="-128"/>
              </a:rPr>
              <a:t> up to the trip, children will receive information to reassure them and explain to them how the trip will work. </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r>
              <a:rPr lang="en-GB" altLang="en-US" sz="1400" baseline="0" dirty="0" smtClean="0">
                <a:latin typeface="Arial Unicode MS" pitchFamily="34" charset="-128"/>
              </a:rPr>
              <a:t>Children will be given a short presentation about the trip, covering information that will be covered within this presentation, and will be given information about things such as activities, how the activities will work, accommodation, food etc. </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r>
              <a:rPr lang="en-GB" altLang="en-US" sz="1400" baseline="0" dirty="0" smtClean="0">
                <a:latin typeface="Arial Unicode MS" pitchFamily="34" charset="-128"/>
              </a:rPr>
              <a:t>The children will be given the opportunity to ask questions and share any worries with the aim of reassuring them. </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r>
              <a:rPr lang="en-GB" altLang="en-US" sz="1400" baseline="0" dirty="0" smtClean="0">
                <a:latin typeface="Arial Unicode MS" pitchFamily="34" charset="-128"/>
              </a:rPr>
              <a:t>A ‘</a:t>
            </a:r>
            <a:r>
              <a:rPr lang="en-GB" altLang="en-US" sz="1400" baseline="0" dirty="0" err="1" smtClean="0">
                <a:latin typeface="Arial Unicode MS" pitchFamily="34" charset="-128"/>
              </a:rPr>
              <a:t>calshot</a:t>
            </a:r>
            <a:r>
              <a:rPr lang="en-GB" altLang="en-US" sz="1400" baseline="0" dirty="0" smtClean="0">
                <a:latin typeface="Arial Unicode MS" pitchFamily="34" charset="-128"/>
              </a:rPr>
              <a:t> pot’ will be put in Class LH, in which children can write any extra questions they can think of in the run-up to the trip / questions they perhaps don’t want to ask in front of others, and they will be answered either to the class group if relevant, or to the individual. </a:t>
            </a:r>
            <a:endParaRPr lang="en-GB" altLang="en-US" sz="1400" dirty="0" smtClean="0">
              <a:latin typeface="Arial Unicode MS" pitchFamily="34" charset="-128"/>
            </a:endParaRPr>
          </a:p>
          <a:p>
            <a:endParaRPr lang="en-GB" altLang="en-US" sz="1400" dirty="0" smtClean="0">
              <a:latin typeface="Arial Unicode MS" pitchFamily="34" charset="-128"/>
            </a:endParaRPr>
          </a:p>
        </p:txBody>
      </p:sp>
    </p:spTree>
    <p:extLst>
      <p:ext uri="{BB962C8B-B14F-4D97-AF65-F5344CB8AC3E}">
        <p14:creationId xmlns:p14="http://schemas.microsoft.com/office/powerpoint/2010/main" val="2645428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txBox="1">
            <a:spLocks noGrp="1"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447F8FB8-4DB7-4309-8EFA-04F3FB0021A1}" type="slidenum">
              <a:rPr lang="en-GB" altLang="en-US"/>
              <a:pPr algn="r" eaLnBrk="1" hangingPunct="1">
                <a:spcBef>
                  <a:spcPct val="0"/>
                </a:spcBef>
              </a:pPr>
              <a:t>6</a:t>
            </a:fld>
            <a:endParaRPr lang="en-GB" altLang="en-US"/>
          </a:p>
        </p:txBody>
      </p:sp>
      <p:sp>
        <p:nvSpPr>
          <p:cNvPr id="24579" name="Rectangle 2"/>
          <p:cNvSpPr>
            <a:spLocks noGrp="1" noRot="1" noChangeAspect="1" noChangeArrowheads="1" noTextEdit="1"/>
          </p:cNvSpPr>
          <p:nvPr>
            <p:ph type="sldImg"/>
          </p:nvPr>
        </p:nvSpPr>
        <p:spPr>
          <a:xfrm>
            <a:off x="915988" y="744538"/>
            <a:ext cx="4964112" cy="3722687"/>
          </a:xfrm>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lstStyle/>
          <a:p>
            <a:r>
              <a:rPr lang="en-GB" altLang="en-US" sz="1400" dirty="0" smtClean="0">
                <a:latin typeface="Arial Unicode MS" pitchFamily="34" charset="-128"/>
              </a:rPr>
              <a:t>CAMPBELL This</a:t>
            </a:r>
            <a:r>
              <a:rPr lang="en-GB" altLang="en-US" sz="1400" baseline="0" dirty="0" smtClean="0">
                <a:latin typeface="Arial Unicode MS" pitchFamily="34" charset="-128"/>
              </a:rPr>
              <a:t> will be a day full of excitement and nerves!</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r>
              <a:rPr lang="en-GB" altLang="en-US" sz="1400" baseline="0" dirty="0" smtClean="0">
                <a:latin typeface="Arial Unicode MS" pitchFamily="34" charset="-128"/>
              </a:rPr>
              <a:t>The children will need to arrive at school at the normal time of 8.50, and they will need to drop their luggage off within the school (drop-off point to be arranged closer to the time!) </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r>
              <a:rPr lang="en-GB" altLang="en-US" sz="1400" baseline="0" dirty="0" smtClean="0">
                <a:latin typeface="Arial Unicode MS" pitchFamily="34" charset="-128"/>
              </a:rPr>
              <a:t>We will not be leaving until 10am. In this time between arrival at school the children will be taken through the day and what will be happening upon arrival etc. This will also allow adequate time to ensure that all children have necessary things with them, and that all necessary medication has been collected and accounted for. Parents are welcome to stay and wait in the playground in order to wave goodbye to the children as we drive off, but we urge you to consider whether this could induce any nervous ‘wobbles’. However, help with carrying luggage down to the coach would very much be welcomed!</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r>
              <a:rPr lang="en-GB" altLang="en-US" sz="1400" baseline="0" dirty="0" smtClean="0">
                <a:latin typeface="Arial Unicode MS" pitchFamily="34" charset="-128"/>
              </a:rPr>
              <a:t>There will be around a 50 minute drive to get to the activities centre- travel sickness!</a:t>
            </a:r>
            <a:br>
              <a:rPr lang="en-GB" altLang="en-US" sz="1400" baseline="0" dirty="0" smtClean="0">
                <a:latin typeface="Arial Unicode MS" pitchFamily="34" charset="-128"/>
              </a:rPr>
            </a:br>
            <a:r>
              <a:rPr lang="en-GB" altLang="en-US" sz="1400" baseline="0" dirty="0" smtClean="0">
                <a:latin typeface="Arial Unicode MS" pitchFamily="34" charset="-128"/>
              </a:rPr>
              <a:t/>
            </a:r>
            <a:br>
              <a:rPr lang="en-GB" altLang="en-US" sz="1400" baseline="0" dirty="0" smtClean="0">
                <a:latin typeface="Arial Unicode MS" pitchFamily="34" charset="-128"/>
              </a:rPr>
            </a:br>
            <a:endParaRPr lang="en-GB" altLang="en-US" sz="1400" dirty="0" smtClean="0">
              <a:latin typeface="Arial Unicode MS" pitchFamily="34" charset="-128"/>
            </a:endParaRPr>
          </a:p>
          <a:p>
            <a:endParaRPr lang="en-GB" altLang="en-US" sz="1400" dirty="0" smtClean="0">
              <a:latin typeface="Arial Unicode MS" pitchFamily="34" charset="-128"/>
            </a:endParaRPr>
          </a:p>
        </p:txBody>
      </p:sp>
    </p:spTree>
    <p:extLst>
      <p:ext uri="{BB962C8B-B14F-4D97-AF65-F5344CB8AC3E}">
        <p14:creationId xmlns:p14="http://schemas.microsoft.com/office/powerpoint/2010/main" val="257408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dirty="0" smtClean="0"/>
              <a:t>CAMPBELL Upon arrival,</a:t>
            </a:r>
            <a:r>
              <a:rPr lang="en-GB" baseline="0" dirty="0" smtClean="0"/>
              <a:t> we will be taken to our accommodation- this is a secure, key-coded building that only we will be able to access for the duration of the trip. </a:t>
            </a:r>
            <a:endParaRPr lang="en-GB" dirty="0"/>
          </a:p>
        </p:txBody>
      </p:sp>
      <p:sp>
        <p:nvSpPr>
          <p:cNvPr id="4" name="Slide Number Placeholder 3"/>
          <p:cNvSpPr>
            <a:spLocks noGrp="1"/>
          </p:cNvSpPr>
          <p:nvPr>
            <p:ph type="sldNum" sz="quarter" idx="10"/>
          </p:nvPr>
        </p:nvSpPr>
        <p:spPr/>
        <p:txBody>
          <a:bodyPr/>
          <a:lstStyle/>
          <a:p>
            <a:pPr>
              <a:defRPr/>
            </a:pPr>
            <a:fld id="{980E0126-5A01-4D50-BBBB-B6D6A742C139}" type="slidenum">
              <a:rPr lang="en-GB" smtClean="0"/>
              <a:pPr>
                <a:defRPr/>
              </a:pPr>
              <a:t>7</a:t>
            </a:fld>
            <a:endParaRPr lang="en-GB"/>
          </a:p>
        </p:txBody>
      </p:sp>
    </p:spTree>
    <p:extLst>
      <p:ext uri="{BB962C8B-B14F-4D97-AF65-F5344CB8AC3E}">
        <p14:creationId xmlns:p14="http://schemas.microsoft.com/office/powerpoint/2010/main" val="307530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dirty="0" smtClean="0"/>
              <a:t>CAMPBELL</a:t>
            </a:r>
            <a:endParaRPr lang="en-GB" dirty="0"/>
          </a:p>
        </p:txBody>
      </p:sp>
      <p:sp>
        <p:nvSpPr>
          <p:cNvPr id="4" name="Slide Number Placeholder 3"/>
          <p:cNvSpPr>
            <a:spLocks noGrp="1"/>
          </p:cNvSpPr>
          <p:nvPr>
            <p:ph type="sldNum" sz="quarter" idx="10"/>
          </p:nvPr>
        </p:nvSpPr>
        <p:spPr/>
        <p:txBody>
          <a:bodyPr/>
          <a:lstStyle/>
          <a:p>
            <a:pPr>
              <a:defRPr/>
            </a:pPr>
            <a:fld id="{980E0126-5A01-4D50-BBBB-B6D6A742C139}" type="slidenum">
              <a:rPr lang="en-GB" smtClean="0"/>
              <a:pPr>
                <a:defRPr/>
              </a:pPr>
              <a:t>8</a:t>
            </a:fld>
            <a:endParaRPr lang="en-GB"/>
          </a:p>
        </p:txBody>
      </p:sp>
    </p:spTree>
    <p:extLst>
      <p:ext uri="{BB962C8B-B14F-4D97-AF65-F5344CB8AC3E}">
        <p14:creationId xmlns:p14="http://schemas.microsoft.com/office/powerpoint/2010/main" val="2535093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dirty="0" smtClean="0"/>
              <a:t>ZOE</a:t>
            </a:r>
            <a:endParaRPr lang="en-GB" dirty="0"/>
          </a:p>
        </p:txBody>
      </p:sp>
      <p:sp>
        <p:nvSpPr>
          <p:cNvPr id="4" name="Slide Number Placeholder 3"/>
          <p:cNvSpPr>
            <a:spLocks noGrp="1"/>
          </p:cNvSpPr>
          <p:nvPr>
            <p:ph type="sldNum" sz="quarter" idx="10"/>
          </p:nvPr>
        </p:nvSpPr>
        <p:spPr/>
        <p:txBody>
          <a:bodyPr/>
          <a:lstStyle/>
          <a:p>
            <a:pPr>
              <a:defRPr/>
            </a:pPr>
            <a:fld id="{980E0126-5A01-4D50-BBBB-B6D6A742C139}" type="slidenum">
              <a:rPr lang="en-GB" smtClean="0"/>
              <a:pPr>
                <a:defRPr/>
              </a:pPr>
              <a:t>9</a:t>
            </a:fld>
            <a:endParaRPr lang="en-GB"/>
          </a:p>
        </p:txBody>
      </p:sp>
    </p:spTree>
    <p:extLst>
      <p:ext uri="{BB962C8B-B14F-4D97-AF65-F5344CB8AC3E}">
        <p14:creationId xmlns:p14="http://schemas.microsoft.com/office/powerpoint/2010/main" val="2115976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txBox="1">
            <a:spLocks noGrp="1"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447F8FB8-4DB7-4309-8EFA-04F3FB0021A1}" type="slidenum">
              <a:rPr lang="en-GB" altLang="en-US"/>
              <a:pPr algn="r" eaLnBrk="1" hangingPunct="1">
                <a:spcBef>
                  <a:spcPct val="0"/>
                </a:spcBef>
              </a:pPr>
              <a:t>11</a:t>
            </a:fld>
            <a:endParaRPr lang="en-GB" altLang="en-US"/>
          </a:p>
        </p:txBody>
      </p:sp>
      <p:sp>
        <p:nvSpPr>
          <p:cNvPr id="24579" name="Rectangle 2"/>
          <p:cNvSpPr>
            <a:spLocks noGrp="1" noRot="1" noChangeAspect="1" noChangeArrowheads="1" noTextEdit="1"/>
          </p:cNvSpPr>
          <p:nvPr>
            <p:ph type="sldImg"/>
          </p:nvPr>
        </p:nvSpPr>
        <p:spPr>
          <a:xfrm>
            <a:off x="915988" y="744538"/>
            <a:ext cx="4964112" cy="3722687"/>
          </a:xfrm>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lstStyle/>
          <a:p>
            <a:r>
              <a:rPr lang="en-GB" altLang="en-US" sz="1400" dirty="0" smtClean="0">
                <a:latin typeface="Arial Unicode MS" pitchFamily="34" charset="-128"/>
              </a:rPr>
              <a:t>ZOE</a:t>
            </a:r>
          </a:p>
        </p:txBody>
      </p:sp>
    </p:spTree>
    <p:extLst>
      <p:ext uri="{BB962C8B-B14F-4D97-AF65-F5344CB8AC3E}">
        <p14:creationId xmlns:p14="http://schemas.microsoft.com/office/powerpoint/2010/main" val="14052162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dirty="0" smtClean="0"/>
              <a:t>ZOE</a:t>
            </a:r>
            <a:endParaRPr lang="en-GB" dirty="0"/>
          </a:p>
        </p:txBody>
      </p:sp>
      <p:sp>
        <p:nvSpPr>
          <p:cNvPr id="4" name="Slide Number Placeholder 3"/>
          <p:cNvSpPr>
            <a:spLocks noGrp="1"/>
          </p:cNvSpPr>
          <p:nvPr>
            <p:ph type="sldNum" sz="quarter" idx="10"/>
          </p:nvPr>
        </p:nvSpPr>
        <p:spPr/>
        <p:txBody>
          <a:bodyPr/>
          <a:lstStyle/>
          <a:p>
            <a:pPr>
              <a:defRPr/>
            </a:pPr>
            <a:fld id="{980E0126-5A01-4D50-BBBB-B6D6A742C139}" type="slidenum">
              <a:rPr lang="en-GB" smtClean="0"/>
              <a:pPr>
                <a:defRPr/>
              </a:pPr>
              <a:t>12</a:t>
            </a:fld>
            <a:endParaRPr lang="en-GB"/>
          </a:p>
        </p:txBody>
      </p:sp>
    </p:spTree>
    <p:extLst>
      <p:ext uri="{BB962C8B-B14F-4D97-AF65-F5344CB8AC3E}">
        <p14:creationId xmlns:p14="http://schemas.microsoft.com/office/powerpoint/2010/main" val="1967883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6FFF4A2B-0566-4404-B91A-FF7BAB71BC90}" type="slidenum">
              <a:rPr lang="en-GB" altLang="en-US" smtClean="0"/>
              <a:pPr eaLnBrk="1" hangingPunct="1">
                <a:spcBef>
                  <a:spcPct val="0"/>
                </a:spcBef>
              </a:pPr>
              <a:t>13</a:t>
            </a:fld>
            <a:endParaRPr lang="en-GB" altLang="en-US" smtClean="0"/>
          </a:p>
        </p:txBody>
      </p:sp>
      <p:sp>
        <p:nvSpPr>
          <p:cNvPr id="34819" name="Rectangle 2"/>
          <p:cNvSpPr>
            <a:spLocks noGrp="1" noRot="1" noChangeAspect="1" noChangeArrowheads="1" noTextEdit="1"/>
          </p:cNvSpPr>
          <p:nvPr>
            <p:ph type="sldImg"/>
          </p:nvPr>
        </p:nvSpPr>
        <p:spPr>
          <a:xfrm>
            <a:off x="917575" y="744538"/>
            <a:ext cx="4962525" cy="3722687"/>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ZOE These can be personalised for the group.  If the programme is not written when you do the parents evening then use the sessions from last year and say that the group will be doing similar activities this year.</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At this point talk through the general timings of the day and the structure of the sessions.</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It is also useful to mention health and safety issues specific to the taught sessions </a:t>
            </a:r>
            <a:r>
              <a:rPr lang="en-GB" altLang="en-US" sz="1400" dirty="0" err="1" smtClean="0">
                <a:latin typeface="Arial Unicode MS" pitchFamily="34" charset="-128"/>
              </a:rPr>
              <a:t>e.g</a:t>
            </a:r>
            <a:r>
              <a:rPr lang="en-GB" altLang="en-US" sz="1400" dirty="0" smtClean="0">
                <a:latin typeface="Arial Unicode MS" pitchFamily="34" charset="-128"/>
              </a:rPr>
              <a:t>:</a:t>
            </a:r>
          </a:p>
          <a:p>
            <a:pPr eaLnBrk="1" hangingPunct="1">
              <a:buFontTx/>
              <a:buChar char="•"/>
            </a:pPr>
            <a:r>
              <a:rPr lang="en-GB" altLang="en-US" sz="1400" dirty="0" smtClean="0">
                <a:latin typeface="Arial Unicode MS" pitchFamily="34" charset="-128"/>
              </a:rPr>
              <a:t>Trawling never takes place if it is too windy (it will be rescheduled or altered if this is not possible)</a:t>
            </a:r>
          </a:p>
          <a:p>
            <a:pPr eaLnBrk="1" hangingPunct="1">
              <a:buFontTx/>
              <a:buChar char="•"/>
            </a:pPr>
            <a:r>
              <a:rPr lang="en-GB" altLang="en-US" sz="1400" dirty="0" smtClean="0">
                <a:latin typeface="Arial Unicode MS" pitchFamily="34" charset="-128"/>
              </a:rPr>
              <a:t>The driver of the trawler is also the driver of the lifeboat</a:t>
            </a:r>
          </a:p>
          <a:p>
            <a:pPr eaLnBrk="1" hangingPunct="1">
              <a:buFontTx/>
              <a:buChar char="•"/>
            </a:pPr>
            <a:r>
              <a:rPr lang="en-GB" altLang="en-US" sz="1400" dirty="0" smtClean="0">
                <a:latin typeface="Arial Unicode MS" pitchFamily="34" charset="-128"/>
              </a:rPr>
              <a:t>All children wear full lifejackets</a:t>
            </a:r>
          </a:p>
        </p:txBody>
      </p:sp>
    </p:spTree>
    <p:extLst>
      <p:ext uri="{BB962C8B-B14F-4D97-AF65-F5344CB8AC3E}">
        <p14:creationId xmlns:p14="http://schemas.microsoft.com/office/powerpoint/2010/main" val="1059463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txBox="1">
            <a:spLocks noGrp="1"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D80E87D1-453D-4818-A38E-A4CBBD5DA45A}" type="slidenum">
              <a:rPr lang="en-GB" altLang="en-US"/>
              <a:pPr algn="r" eaLnBrk="1" hangingPunct="1">
                <a:spcBef>
                  <a:spcPct val="0"/>
                </a:spcBef>
              </a:pPr>
              <a:t>14</a:t>
            </a:fld>
            <a:endParaRPr lang="en-GB" altLang="en-US"/>
          </a:p>
        </p:txBody>
      </p:sp>
      <p:sp>
        <p:nvSpPr>
          <p:cNvPr id="25603" name="Rectangle 2"/>
          <p:cNvSpPr>
            <a:spLocks noGrp="1" noRot="1" noChangeAspect="1" noChangeArrowheads="1" noTextEdit="1"/>
          </p:cNvSpPr>
          <p:nvPr>
            <p:ph type="sldImg"/>
          </p:nvPr>
        </p:nvSpPr>
        <p:spPr>
          <a:xfrm>
            <a:off x="915988" y="744538"/>
            <a:ext cx="4964112" cy="3722687"/>
          </a:xfrm>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lstStyle/>
          <a:p>
            <a:r>
              <a:rPr lang="en-GB" altLang="en-US" sz="1400" dirty="0" smtClean="0">
                <a:latin typeface="Arial Unicode MS" pitchFamily="34" charset="-128"/>
              </a:rPr>
              <a:t>CLARE  Stress the clear handovers and direct supervision of all KS2 children at all times.</a:t>
            </a:r>
          </a:p>
          <a:p>
            <a:endParaRPr lang="en-GB" altLang="en-US" sz="1400" dirty="0" smtClean="0">
              <a:latin typeface="Arial Unicode MS" pitchFamily="34" charset="-128"/>
            </a:endParaRPr>
          </a:p>
          <a:p>
            <a:r>
              <a:rPr lang="en-GB" altLang="en-US" sz="1400" dirty="0" smtClean="0">
                <a:latin typeface="Arial Unicode MS" pitchFamily="34" charset="-128"/>
              </a:rPr>
              <a:t>Mention that there is a duty manager on site throughout the night as well as a security guard.  Rooms have locks on the doors that the children are told to use at night-time BUT the teachers have master keys that can override these and the locks open once the handle is turned on the inside.</a:t>
            </a:r>
          </a:p>
        </p:txBody>
      </p:sp>
    </p:spTree>
    <p:extLst>
      <p:ext uri="{BB962C8B-B14F-4D97-AF65-F5344CB8AC3E}">
        <p14:creationId xmlns:p14="http://schemas.microsoft.com/office/powerpoint/2010/main" val="404743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CB337EE-6E4A-49AD-9CFE-2D6C17D01C50}" type="slidenum">
              <a:rPr lang="en-GB" altLang="en-US" smtClean="0"/>
              <a:pPr eaLnBrk="1" hangingPunct="1">
                <a:spcBef>
                  <a:spcPct val="0"/>
                </a:spcBef>
              </a:pPr>
              <a:t>16</a:t>
            </a:fld>
            <a:endParaRPr lang="en-GB" altLang="en-US" smtClean="0"/>
          </a:p>
        </p:txBody>
      </p:sp>
      <p:sp>
        <p:nvSpPr>
          <p:cNvPr id="36867" name="Rectangle 2"/>
          <p:cNvSpPr>
            <a:spLocks noGrp="1" noRot="1" noChangeAspect="1" noChangeArrowheads="1" noTextEdit="1"/>
          </p:cNvSpPr>
          <p:nvPr>
            <p:ph type="sldImg"/>
          </p:nvPr>
        </p:nvSpPr>
        <p:spPr>
          <a:xfrm>
            <a:off x="917575" y="744538"/>
            <a:ext cx="4962525" cy="3722687"/>
          </a:xfrm>
          <a:ln/>
        </p:spPr>
      </p:sp>
      <p:sp>
        <p:nvSpPr>
          <p:cNvPr id="36868" name="Rectangle 3"/>
          <p:cNvSpPr>
            <a:spLocks noGrp="1" noChangeArrowheads="1"/>
          </p:cNvSpPr>
          <p:nvPr>
            <p:ph type="body" idx="1"/>
          </p:nvPr>
        </p:nvSpPr>
        <p:spPr>
          <a:xfrm>
            <a:off x="906463" y="4714875"/>
            <a:ext cx="4984750" cy="45497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ZOE Remind parents about this pack (they would receive it a term or so before the trip).  Check whether the school has received them by looking on the T-cards in the main office.  The schools with a blue dot have already been sent them.  If they have not been sent then take the appropriate number with you and place a blue dot on the T-card.</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Stress the importance of completing and returning the medical form as fully as possible and that the information is treated confidentially but is passed to the instructors who are teaching the group so they are aware.</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Also encourage any dietary requirements to be stipulated on the form.</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The centre MUST have this information an all children visiting.</a:t>
            </a:r>
          </a:p>
        </p:txBody>
      </p:sp>
    </p:spTree>
    <p:extLst>
      <p:ext uri="{BB962C8B-B14F-4D97-AF65-F5344CB8AC3E}">
        <p14:creationId xmlns:p14="http://schemas.microsoft.com/office/powerpoint/2010/main" val="32663991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CB337EE-6E4A-49AD-9CFE-2D6C17D01C50}" type="slidenum">
              <a:rPr lang="en-GB" altLang="en-US" smtClean="0"/>
              <a:pPr eaLnBrk="1" hangingPunct="1">
                <a:spcBef>
                  <a:spcPct val="0"/>
                </a:spcBef>
              </a:pPr>
              <a:t>17</a:t>
            </a:fld>
            <a:endParaRPr lang="en-GB" altLang="en-US" smtClean="0"/>
          </a:p>
        </p:txBody>
      </p:sp>
      <p:sp>
        <p:nvSpPr>
          <p:cNvPr id="36867" name="Rectangle 2"/>
          <p:cNvSpPr>
            <a:spLocks noGrp="1" noRot="1" noChangeAspect="1" noChangeArrowheads="1" noTextEdit="1"/>
          </p:cNvSpPr>
          <p:nvPr>
            <p:ph type="sldImg"/>
          </p:nvPr>
        </p:nvSpPr>
        <p:spPr>
          <a:xfrm>
            <a:off x="917575" y="744538"/>
            <a:ext cx="4962525" cy="3722687"/>
          </a:xfrm>
          <a:ln/>
        </p:spPr>
      </p:sp>
      <p:sp>
        <p:nvSpPr>
          <p:cNvPr id="36868" name="Rectangle 3"/>
          <p:cNvSpPr>
            <a:spLocks noGrp="1" noChangeArrowheads="1"/>
          </p:cNvSpPr>
          <p:nvPr>
            <p:ph type="body" idx="1"/>
          </p:nvPr>
        </p:nvSpPr>
        <p:spPr>
          <a:xfrm>
            <a:off x="906463" y="4714875"/>
            <a:ext cx="4984750" cy="45497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 Remind parents about this pack (they would receive it a term or so before the trip).  Check whether the school has received them by looking on the T-cards in the main office.  The schools with a blue dot have already been sent them.  If they have not been sent then take the appropriate number with you and place a blue dot on the T-card.</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Stress the importance of completing and returning the medical form as fully as possible and that the information is treated confidentially but is passed to the instructors who are teaching the group so they are aware.</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Also encourage any dietary requirements to be stipulated on the form.</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The centre MUST have this information an all children visiting.</a:t>
            </a:r>
          </a:p>
        </p:txBody>
      </p:sp>
    </p:spTree>
    <p:extLst>
      <p:ext uri="{BB962C8B-B14F-4D97-AF65-F5344CB8AC3E}">
        <p14:creationId xmlns:p14="http://schemas.microsoft.com/office/powerpoint/2010/main" val="18821419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CB337EE-6E4A-49AD-9CFE-2D6C17D01C50}" type="slidenum">
              <a:rPr lang="en-GB" altLang="en-US" smtClean="0"/>
              <a:pPr eaLnBrk="1" hangingPunct="1">
                <a:spcBef>
                  <a:spcPct val="0"/>
                </a:spcBef>
              </a:pPr>
              <a:t>18</a:t>
            </a:fld>
            <a:endParaRPr lang="en-GB" altLang="en-US" smtClean="0"/>
          </a:p>
        </p:txBody>
      </p:sp>
      <p:sp>
        <p:nvSpPr>
          <p:cNvPr id="36867" name="Rectangle 2"/>
          <p:cNvSpPr>
            <a:spLocks noGrp="1" noRot="1" noChangeAspect="1" noChangeArrowheads="1" noTextEdit="1"/>
          </p:cNvSpPr>
          <p:nvPr>
            <p:ph type="sldImg"/>
          </p:nvPr>
        </p:nvSpPr>
        <p:spPr>
          <a:xfrm>
            <a:off x="917575" y="744538"/>
            <a:ext cx="4962525" cy="3722687"/>
          </a:xfrm>
          <a:ln/>
        </p:spPr>
      </p:sp>
      <p:sp>
        <p:nvSpPr>
          <p:cNvPr id="36868" name="Rectangle 3"/>
          <p:cNvSpPr>
            <a:spLocks noGrp="1" noChangeArrowheads="1"/>
          </p:cNvSpPr>
          <p:nvPr>
            <p:ph type="body" idx="1"/>
          </p:nvPr>
        </p:nvSpPr>
        <p:spPr>
          <a:xfrm>
            <a:off x="906463" y="4714875"/>
            <a:ext cx="4984750" cy="45497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 Remind parents about this pack (they would receive it a term or so before the trip).  Check whether the school has received them by looking on the T-cards in the main office.  The schools with a blue dot have already been sent them.  If they have not been sent then take the appropriate number with you and place a blue dot on the T-card.</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Stress the importance of completing and returning the medical form as fully as possible and that the information is treated confidentially but is passed to the instructors who are teaching the group so they are aware.</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Also encourage any dietary requirements to be stipulated on the form.</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The centre MUST have this information an all children visiting.</a:t>
            </a:r>
          </a:p>
        </p:txBody>
      </p:sp>
    </p:spTree>
    <p:extLst>
      <p:ext uri="{BB962C8B-B14F-4D97-AF65-F5344CB8AC3E}">
        <p14:creationId xmlns:p14="http://schemas.microsoft.com/office/powerpoint/2010/main" val="3492447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CB337EE-6E4A-49AD-9CFE-2D6C17D01C50}" type="slidenum">
              <a:rPr lang="en-GB" altLang="en-US" smtClean="0"/>
              <a:pPr eaLnBrk="1" hangingPunct="1">
                <a:spcBef>
                  <a:spcPct val="0"/>
                </a:spcBef>
              </a:pPr>
              <a:t>19</a:t>
            </a:fld>
            <a:endParaRPr lang="en-GB" altLang="en-US" smtClean="0"/>
          </a:p>
        </p:txBody>
      </p:sp>
      <p:sp>
        <p:nvSpPr>
          <p:cNvPr id="36867" name="Rectangle 2"/>
          <p:cNvSpPr>
            <a:spLocks noGrp="1" noRot="1" noChangeAspect="1" noChangeArrowheads="1" noTextEdit="1"/>
          </p:cNvSpPr>
          <p:nvPr>
            <p:ph type="sldImg"/>
          </p:nvPr>
        </p:nvSpPr>
        <p:spPr>
          <a:xfrm>
            <a:off x="917575" y="744538"/>
            <a:ext cx="4962525" cy="3722687"/>
          </a:xfrm>
          <a:ln/>
        </p:spPr>
      </p:sp>
      <p:sp>
        <p:nvSpPr>
          <p:cNvPr id="36868" name="Rectangle 3"/>
          <p:cNvSpPr>
            <a:spLocks noGrp="1" noChangeArrowheads="1"/>
          </p:cNvSpPr>
          <p:nvPr>
            <p:ph type="body" idx="1"/>
          </p:nvPr>
        </p:nvSpPr>
        <p:spPr>
          <a:xfrm>
            <a:off x="906463" y="4714875"/>
            <a:ext cx="4984750" cy="45497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 Remind parents about this pack (they would receive it a term or so before the trip).  Check whether the school has received them by looking on the T-cards in the main office.  The schools with a blue dot have already been sent them.  If they have not been sent then take the appropriate number with you and place a blue dot on the T-card.</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Stress the importance of completing and returning the medical form as fully as possible and that the information is treated confidentially but is passed to the instructors who are teaching the group so they are aware.</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Also encourage any dietary requirements to be stipulated on the form.</a:t>
            </a:r>
          </a:p>
          <a:p>
            <a:pPr eaLnBrk="1" hangingPunct="1"/>
            <a:endParaRPr lang="en-GB" altLang="en-US" sz="1400" dirty="0" smtClean="0">
              <a:latin typeface="Arial Unicode MS" pitchFamily="34" charset="-128"/>
            </a:endParaRPr>
          </a:p>
          <a:p>
            <a:pPr eaLnBrk="1" hangingPunct="1"/>
            <a:r>
              <a:rPr lang="en-GB" altLang="en-US" sz="1400" dirty="0" smtClean="0">
                <a:latin typeface="Arial Unicode MS" pitchFamily="34" charset="-128"/>
              </a:rPr>
              <a:t>The centre MUST have this information an all children visiting.</a:t>
            </a:r>
          </a:p>
        </p:txBody>
      </p:sp>
    </p:spTree>
    <p:extLst>
      <p:ext uri="{BB962C8B-B14F-4D97-AF65-F5344CB8AC3E}">
        <p14:creationId xmlns:p14="http://schemas.microsoft.com/office/powerpoint/2010/main" val="16093756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EC5E6373-229D-4F14-8962-9590403558E7}" type="slidenum">
              <a:rPr lang="en-GB" altLang="en-US" smtClean="0"/>
              <a:pPr eaLnBrk="1" hangingPunct="1">
                <a:spcBef>
                  <a:spcPct val="0"/>
                </a:spcBef>
              </a:pPr>
              <a:t>20</a:t>
            </a:fld>
            <a:endParaRPr lang="en-GB" altLang="en-US" smtClean="0"/>
          </a:p>
        </p:txBody>
      </p:sp>
      <p:sp>
        <p:nvSpPr>
          <p:cNvPr id="37891" name="Rectangle 2"/>
          <p:cNvSpPr>
            <a:spLocks noGrp="1" noRot="1" noChangeAspect="1" noChangeArrowheads="1" noTextEdit="1"/>
          </p:cNvSpPr>
          <p:nvPr>
            <p:ph type="sldImg"/>
          </p:nvPr>
        </p:nvSpPr>
        <p:spPr>
          <a:xfrm>
            <a:off x="917575" y="744538"/>
            <a:ext cx="4962525" cy="3722687"/>
          </a:xfrm>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dirty="0" smtClean="0">
                <a:latin typeface="Arial Unicode MS" pitchFamily="34" charset="-128"/>
              </a:rPr>
              <a:t>CLARE </a:t>
            </a:r>
          </a:p>
        </p:txBody>
      </p:sp>
    </p:spTree>
    <p:extLst>
      <p:ext uri="{BB962C8B-B14F-4D97-AF65-F5344CB8AC3E}">
        <p14:creationId xmlns:p14="http://schemas.microsoft.com/office/powerpoint/2010/main" val="1439487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D5F00CB-208A-4C70-A22B-21CD0018A2CF}" type="datetimeFigureOut">
              <a:rPr lang="en-GB" smtClean="0"/>
              <a:t>17/09/2023</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1197453B-C6BB-46AA-8AEE-223D3152C545}" type="slidenum">
              <a:rPr lang="en-GB" smtClean="0"/>
              <a:t>‹#›</a:t>
            </a:fld>
            <a:endParaRPr lang="en-GB"/>
          </a:p>
        </p:txBody>
      </p:sp>
      <p:cxnSp>
        <p:nvCxnSpPr>
          <p:cNvPr id="8" name="Straight Connector 7"/>
          <p:cNvCxnSpPr/>
          <p:nvPr/>
        </p:nvCxnSpPr>
        <p:spPr>
          <a:xfrm>
            <a:off x="1483995" y="373380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3482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5F00CB-208A-4C70-A22B-21CD0018A2CF}"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1513904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D5F00CB-208A-4C70-A22B-21CD0018A2CF}"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97453B-C6BB-46AA-8AEE-223D3152C545}" type="slidenum">
              <a:rPr lang="en-GB" smtClean="0"/>
              <a:t>‹#›</a:t>
            </a:fld>
            <a:endParaRPr lang="en-GB"/>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0231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D5F00CB-208A-4C70-A22B-21CD0018A2CF}" type="datetimeFigureOut">
              <a:rPr lang="en-GB" smtClean="0"/>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1851365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D5F00CB-208A-4C70-A22B-21CD0018A2CF}" type="datetimeFigureOut">
              <a:rPr lang="en-GB" smtClean="0"/>
              <a:t>17/09/2023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347017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D5F00CB-208A-4C70-A22B-21CD0018A2CF}" type="datetimeFigureOut">
              <a:rPr lang="en-GB" smtClean="0"/>
              <a:t>17/09/2023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2634947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5F00CB-208A-4C70-A22B-21CD0018A2CF}" type="datetimeFigureOut">
              <a:rPr lang="en-GB" smtClean="0"/>
              <a:t>17/09/2023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1936209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smtClean="0"/>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FD5F00CB-208A-4C70-A22B-21CD0018A2CF}" type="datetimeFigureOut">
              <a:rPr lang="en-GB" smtClean="0"/>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2276804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FD5F00CB-208A-4C70-A22B-21CD0018A2CF}" type="datetimeFigureOut">
              <a:rPr lang="en-GB" smtClean="0"/>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2512128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5F00CB-208A-4C70-A22B-21CD0018A2CF}"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1578510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5F00CB-208A-4C70-A22B-21CD0018A2CF}" type="datetimeFigureOut">
              <a:rPr lang="en-GB" smtClean="0"/>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97453B-C6BB-46AA-8AEE-223D3152C545}" type="slidenum">
              <a:rPr lang="en-GB" smtClean="0"/>
              <a:t>‹#›</a:t>
            </a:fld>
            <a:endParaRPr lang="en-GB"/>
          </a:p>
        </p:txBody>
      </p:sp>
    </p:spTree>
    <p:extLst>
      <p:ext uri="{BB962C8B-B14F-4D97-AF65-F5344CB8AC3E}">
        <p14:creationId xmlns:p14="http://schemas.microsoft.com/office/powerpoint/2010/main" val="3983670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795882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FD5F00CB-208A-4C70-A22B-21CD0018A2CF}" type="datetimeFigureOut">
              <a:rPr lang="en-GB" smtClean="0"/>
              <a:t>17/09/2023</a:t>
            </a:fld>
            <a:endParaRPr lang="en-GB"/>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GB"/>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1197453B-C6BB-46AA-8AEE-223D3152C545}" type="slidenum">
              <a:rPr lang="en-GB" smtClean="0"/>
              <a:t>‹#›</a:t>
            </a:fld>
            <a:endParaRPr lang="en-GB"/>
          </a:p>
        </p:txBody>
      </p:sp>
      <p:pic>
        <p:nvPicPr>
          <p:cNvPr id="8" name="Picture 17" descr="Untitled-2"/>
          <p:cNvPicPr>
            <a:picLocks noChangeAspect="1" noChangeArrowheads="1"/>
          </p:cNvPicPr>
          <p:nvPr userDrawn="1"/>
        </p:nvPicPr>
        <p:blipFill>
          <a:blip r:embed="rId14">
            <a:extLst>
              <a:ext uri="{28A0092B-C50C-407E-A947-70E740481C1C}">
                <a14:useLocalDpi xmlns:a14="http://schemas.microsoft.com/office/drawing/2010/main"/>
              </a:ext>
            </a:extLst>
          </a:blip>
          <a:srcRect/>
          <a:stretch>
            <a:fillRect/>
          </a:stretch>
        </p:blipFill>
        <p:spPr bwMode="auto">
          <a:xfrm>
            <a:off x="1619250" y="6067425"/>
            <a:ext cx="7524750"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p:cNvPicPr>
            <a:picLocks noChangeAspect="1" noChangeArrowheads="1"/>
          </p:cNvPicPr>
          <p:nvPr userDrawn="1"/>
        </p:nvPicPr>
        <p:blipFill>
          <a:blip r:embed="rId15" cstate="screen">
            <a:extLst>
              <a:ext uri="{28A0092B-C50C-407E-A947-70E740481C1C}">
                <a14:useLocalDpi xmlns:a14="http://schemas.microsoft.com/office/drawing/2010/main"/>
              </a:ext>
            </a:extLst>
          </a:blip>
          <a:srcRect/>
          <a:stretch>
            <a:fillRect/>
          </a:stretch>
        </p:blipFill>
        <p:spPr bwMode="auto">
          <a:xfrm>
            <a:off x="95250" y="5795963"/>
            <a:ext cx="1511300"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976956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2.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2.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11.jpe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12.png"/><Relationship Id="rId10" Type="http://schemas.openxmlformats.org/officeDocument/2006/relationships/image" Target="../media/image31.png"/><Relationship Id="rId4" Type="http://schemas.openxmlformats.org/officeDocument/2006/relationships/image" Target="../media/image8.png"/><Relationship Id="rId9" Type="http://schemas.openxmlformats.org/officeDocument/2006/relationships/image" Target="../media/image30.png"/><Relationship Id="rId14" Type="http://schemas.openxmlformats.org/officeDocument/2006/relationships/image" Target="../media/image35.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43.pn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12.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12.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8"/>
          <p:cNvSpPr txBox="1">
            <a:spLocks noChangeArrowheads="1"/>
          </p:cNvSpPr>
          <p:nvPr/>
        </p:nvSpPr>
        <p:spPr>
          <a:xfrm>
            <a:off x="0" y="0"/>
            <a:ext cx="9144000" cy="2133600"/>
          </a:xfrm>
          <a:prstGeom prst="rect">
            <a:avLst/>
          </a:prstGeom>
        </p:spPr>
        <p:txBody>
          <a:bodyPr/>
          <a:lstStyle>
            <a:lvl1pPr algn="ctr" rtl="0" eaLnBrk="0" fontAlgn="base" hangingPunct="0">
              <a:spcBef>
                <a:spcPct val="0"/>
              </a:spcBef>
              <a:spcAft>
                <a:spcPct val="0"/>
              </a:spcAft>
              <a:defRPr sz="3600">
                <a:solidFill>
                  <a:schemeClr val="bg1"/>
                </a:solidFill>
                <a:latin typeface="+mj-lt"/>
                <a:ea typeface="+mj-ea"/>
                <a:cs typeface="+mj-cs"/>
              </a:defRPr>
            </a:lvl1pPr>
            <a:lvl2pPr algn="ctr" rtl="0" eaLnBrk="0" fontAlgn="base" hangingPunct="0">
              <a:spcBef>
                <a:spcPct val="0"/>
              </a:spcBef>
              <a:spcAft>
                <a:spcPct val="0"/>
              </a:spcAft>
              <a:defRPr sz="3600">
                <a:solidFill>
                  <a:schemeClr val="bg1"/>
                </a:solidFill>
                <a:latin typeface="Trebuchet MS" pitchFamily="34" charset="0"/>
              </a:defRPr>
            </a:lvl2pPr>
            <a:lvl3pPr algn="ctr" rtl="0" eaLnBrk="0" fontAlgn="base" hangingPunct="0">
              <a:spcBef>
                <a:spcPct val="0"/>
              </a:spcBef>
              <a:spcAft>
                <a:spcPct val="0"/>
              </a:spcAft>
              <a:defRPr sz="3600">
                <a:solidFill>
                  <a:schemeClr val="bg1"/>
                </a:solidFill>
                <a:latin typeface="Trebuchet MS" pitchFamily="34" charset="0"/>
              </a:defRPr>
            </a:lvl3pPr>
            <a:lvl4pPr algn="ctr" rtl="0" eaLnBrk="0" fontAlgn="base" hangingPunct="0">
              <a:spcBef>
                <a:spcPct val="0"/>
              </a:spcBef>
              <a:spcAft>
                <a:spcPct val="0"/>
              </a:spcAft>
              <a:defRPr sz="3600">
                <a:solidFill>
                  <a:schemeClr val="bg1"/>
                </a:solidFill>
                <a:latin typeface="Trebuchet MS" pitchFamily="34" charset="0"/>
              </a:defRPr>
            </a:lvl4pPr>
            <a:lvl5pPr algn="ctr" rtl="0" eaLnBrk="0" fontAlgn="base" hangingPunct="0">
              <a:spcBef>
                <a:spcPct val="0"/>
              </a:spcBef>
              <a:spcAft>
                <a:spcPct val="0"/>
              </a:spcAft>
              <a:defRPr sz="3600">
                <a:solidFill>
                  <a:schemeClr val="bg1"/>
                </a:solidFill>
                <a:latin typeface="Trebuchet MS" pitchFamily="34" charset="0"/>
              </a:defRPr>
            </a:lvl5pPr>
            <a:lvl6pPr marL="457200" algn="ctr" rtl="0" fontAlgn="base">
              <a:spcBef>
                <a:spcPct val="0"/>
              </a:spcBef>
              <a:spcAft>
                <a:spcPct val="0"/>
              </a:spcAft>
              <a:defRPr sz="3600">
                <a:solidFill>
                  <a:schemeClr val="bg1"/>
                </a:solidFill>
                <a:latin typeface="Trebuchet MS" pitchFamily="34" charset="0"/>
              </a:defRPr>
            </a:lvl6pPr>
            <a:lvl7pPr marL="914400" algn="ctr" rtl="0" fontAlgn="base">
              <a:spcBef>
                <a:spcPct val="0"/>
              </a:spcBef>
              <a:spcAft>
                <a:spcPct val="0"/>
              </a:spcAft>
              <a:defRPr sz="3600">
                <a:solidFill>
                  <a:schemeClr val="bg1"/>
                </a:solidFill>
                <a:latin typeface="Trebuchet MS" pitchFamily="34" charset="0"/>
              </a:defRPr>
            </a:lvl7pPr>
            <a:lvl8pPr marL="1371600" algn="ctr" rtl="0" fontAlgn="base">
              <a:spcBef>
                <a:spcPct val="0"/>
              </a:spcBef>
              <a:spcAft>
                <a:spcPct val="0"/>
              </a:spcAft>
              <a:defRPr sz="3600">
                <a:solidFill>
                  <a:schemeClr val="bg1"/>
                </a:solidFill>
                <a:latin typeface="Trebuchet MS" pitchFamily="34" charset="0"/>
              </a:defRPr>
            </a:lvl8pPr>
            <a:lvl9pPr marL="1828800" algn="ctr" rtl="0" fontAlgn="base">
              <a:spcBef>
                <a:spcPct val="0"/>
              </a:spcBef>
              <a:spcAft>
                <a:spcPct val="0"/>
              </a:spcAft>
              <a:defRPr sz="3600">
                <a:solidFill>
                  <a:schemeClr val="bg1"/>
                </a:solidFill>
                <a:latin typeface="Trebuchet MS" pitchFamily="34" charset="0"/>
              </a:defRPr>
            </a:lvl9pPr>
          </a:lstStyle>
          <a:p>
            <a:pPr eaLnBrk="1" hangingPunct="1"/>
            <a:r>
              <a:rPr lang="en-GB" altLang="en-US" sz="3200" b="1" kern="0" baseline="0" dirty="0" smtClean="0">
                <a:solidFill>
                  <a:schemeClr val="tx1">
                    <a:lumMod val="95000"/>
                    <a:lumOff val="5000"/>
                  </a:schemeClr>
                </a:solidFill>
                <a:latin typeface="Gill Sans MT" pitchFamily="34" charset="0"/>
              </a:rPr>
              <a:t>Otterbourne C of E Primary School</a:t>
            </a:r>
          </a:p>
          <a:p>
            <a:pPr eaLnBrk="1" hangingPunct="1"/>
            <a:r>
              <a:rPr lang="en-GB" altLang="en-US" sz="3200" b="1" kern="0" baseline="0" dirty="0" smtClean="0">
                <a:solidFill>
                  <a:schemeClr val="tx1">
                    <a:lumMod val="95000"/>
                    <a:lumOff val="5000"/>
                  </a:schemeClr>
                </a:solidFill>
                <a:latin typeface="Gill Sans MT" pitchFamily="34" charset="0"/>
              </a:rPr>
              <a:t>Year 6 Residential Visit to </a:t>
            </a:r>
            <a:r>
              <a:rPr lang="en-GB" altLang="en-US" sz="3200" b="1" kern="0" baseline="0" dirty="0" err="1" smtClean="0">
                <a:solidFill>
                  <a:schemeClr val="tx1">
                    <a:lumMod val="95000"/>
                    <a:lumOff val="5000"/>
                  </a:schemeClr>
                </a:solidFill>
                <a:latin typeface="Gill Sans MT" pitchFamily="34" charset="0"/>
              </a:rPr>
              <a:t>Fairthorne</a:t>
            </a:r>
            <a:endParaRPr lang="en-GB" altLang="en-US" sz="3200" b="1" kern="0" baseline="0" dirty="0" smtClean="0">
              <a:solidFill>
                <a:schemeClr val="tx1">
                  <a:lumMod val="95000"/>
                  <a:lumOff val="5000"/>
                </a:schemeClr>
              </a:solidFill>
              <a:latin typeface="Gill Sans MT" pitchFamily="34" charset="0"/>
            </a:endParaRPr>
          </a:p>
          <a:p>
            <a:pPr eaLnBrk="1" hangingPunct="1"/>
            <a:r>
              <a:rPr lang="en-GB" altLang="en-US" sz="3200" b="1" kern="0" baseline="0" dirty="0" smtClean="0">
                <a:solidFill>
                  <a:schemeClr val="tx1">
                    <a:lumMod val="95000"/>
                    <a:lumOff val="5000"/>
                  </a:schemeClr>
                </a:solidFill>
                <a:latin typeface="Gill Sans MT" pitchFamily="34" charset="0"/>
              </a:rPr>
              <a:t>25</a:t>
            </a:r>
            <a:r>
              <a:rPr lang="en-GB" altLang="en-US" sz="3200" b="1" kern="0" baseline="30000" dirty="0" smtClean="0">
                <a:solidFill>
                  <a:schemeClr val="tx1">
                    <a:lumMod val="95000"/>
                    <a:lumOff val="5000"/>
                  </a:schemeClr>
                </a:solidFill>
                <a:latin typeface="Gill Sans MT" pitchFamily="34" charset="0"/>
              </a:rPr>
              <a:t>th</a:t>
            </a:r>
            <a:r>
              <a:rPr lang="en-GB" altLang="en-US" sz="3200" b="1" kern="0" baseline="0" dirty="0" smtClean="0">
                <a:solidFill>
                  <a:schemeClr val="tx1">
                    <a:lumMod val="95000"/>
                    <a:lumOff val="5000"/>
                  </a:schemeClr>
                </a:solidFill>
                <a:latin typeface="Gill Sans MT" pitchFamily="34" charset="0"/>
              </a:rPr>
              <a:t>-29</a:t>
            </a:r>
            <a:r>
              <a:rPr lang="en-GB" altLang="en-US" sz="3200" b="1" kern="0" baseline="30000" dirty="0" smtClean="0">
                <a:solidFill>
                  <a:schemeClr val="tx1">
                    <a:lumMod val="95000"/>
                    <a:lumOff val="5000"/>
                  </a:schemeClr>
                </a:solidFill>
                <a:latin typeface="Gill Sans MT" pitchFamily="34" charset="0"/>
              </a:rPr>
              <a:t>th</a:t>
            </a:r>
            <a:r>
              <a:rPr lang="en-GB" altLang="en-US" sz="3200" b="1" kern="0" baseline="0" dirty="0" smtClean="0">
                <a:solidFill>
                  <a:schemeClr val="tx1">
                    <a:lumMod val="95000"/>
                    <a:lumOff val="5000"/>
                  </a:schemeClr>
                </a:solidFill>
                <a:latin typeface="Gill Sans MT" pitchFamily="34" charset="0"/>
              </a:rPr>
              <a:t> September 2023</a:t>
            </a:r>
          </a:p>
          <a:p>
            <a:pPr eaLnBrk="1" hangingPunct="1"/>
            <a:endParaRPr lang="en-GB" altLang="en-US" sz="3200" b="1" kern="0" baseline="0" dirty="0" smtClean="0">
              <a:solidFill>
                <a:schemeClr val="tx1">
                  <a:lumMod val="95000"/>
                  <a:lumOff val="5000"/>
                </a:schemeClr>
              </a:solidFill>
              <a:latin typeface="Gill Sans MT" pitchFamily="34" charset="0"/>
            </a:endParaRPr>
          </a:p>
        </p:txBody>
      </p:sp>
      <p:pic>
        <p:nvPicPr>
          <p:cNvPr id="2" name="Picture 1"/>
          <p:cNvPicPr>
            <a:picLocks noChangeAspect="1"/>
          </p:cNvPicPr>
          <p:nvPr/>
        </p:nvPicPr>
        <p:blipFill>
          <a:blip r:embed="rId3"/>
          <a:stretch>
            <a:fillRect/>
          </a:stretch>
        </p:blipFill>
        <p:spPr>
          <a:xfrm>
            <a:off x="143764" y="2938394"/>
            <a:ext cx="3476625" cy="2266950"/>
          </a:xfrm>
          <a:prstGeom prst="rect">
            <a:avLst/>
          </a:prstGeom>
        </p:spPr>
      </p:pic>
      <p:pic>
        <p:nvPicPr>
          <p:cNvPr id="3" name="Picture 2"/>
          <p:cNvPicPr>
            <a:picLocks noChangeAspect="1"/>
          </p:cNvPicPr>
          <p:nvPr/>
        </p:nvPicPr>
        <p:blipFill>
          <a:blip r:embed="rId4"/>
          <a:stretch>
            <a:fillRect/>
          </a:stretch>
        </p:blipFill>
        <p:spPr>
          <a:xfrm>
            <a:off x="5592648" y="1558463"/>
            <a:ext cx="3009900" cy="1800225"/>
          </a:xfrm>
          <a:prstGeom prst="rect">
            <a:avLst/>
          </a:prstGeom>
        </p:spPr>
      </p:pic>
      <p:pic>
        <p:nvPicPr>
          <p:cNvPr id="4" name="Picture 3"/>
          <p:cNvPicPr>
            <a:picLocks noChangeAspect="1"/>
          </p:cNvPicPr>
          <p:nvPr/>
        </p:nvPicPr>
        <p:blipFill>
          <a:blip r:embed="rId5"/>
          <a:stretch>
            <a:fillRect/>
          </a:stretch>
        </p:blipFill>
        <p:spPr>
          <a:xfrm>
            <a:off x="3656572" y="1759324"/>
            <a:ext cx="1899892" cy="3198727"/>
          </a:xfrm>
          <a:prstGeom prst="rect">
            <a:avLst/>
          </a:prstGeom>
        </p:spPr>
      </p:pic>
      <p:pic>
        <p:nvPicPr>
          <p:cNvPr id="5" name="Picture 4"/>
          <p:cNvPicPr>
            <a:picLocks noChangeAspect="1"/>
          </p:cNvPicPr>
          <p:nvPr/>
        </p:nvPicPr>
        <p:blipFill>
          <a:blip r:embed="rId6"/>
          <a:stretch>
            <a:fillRect/>
          </a:stretch>
        </p:blipFill>
        <p:spPr>
          <a:xfrm>
            <a:off x="5758818" y="3450539"/>
            <a:ext cx="2874472" cy="1885800"/>
          </a:xfrm>
          <a:prstGeom prst="rect">
            <a:avLst/>
          </a:prstGeom>
        </p:spPr>
      </p:pic>
      <p:pic>
        <p:nvPicPr>
          <p:cNvPr id="6" name="Picture 5"/>
          <p:cNvPicPr>
            <a:picLocks noChangeAspect="1"/>
          </p:cNvPicPr>
          <p:nvPr/>
        </p:nvPicPr>
        <p:blipFill>
          <a:blip r:embed="rId7"/>
          <a:stretch>
            <a:fillRect/>
          </a:stretch>
        </p:blipFill>
        <p:spPr>
          <a:xfrm>
            <a:off x="1066743" y="1558463"/>
            <a:ext cx="1630668" cy="1367421"/>
          </a:xfrm>
          <a:prstGeom prst="rect">
            <a:avLst/>
          </a:prstGeom>
        </p:spPr>
      </p:pic>
      <p:pic>
        <p:nvPicPr>
          <p:cNvPr id="12" name="Picture 11"/>
          <p:cNvPicPr>
            <a:picLocks noChangeAspect="1"/>
          </p:cNvPicPr>
          <p:nvPr/>
        </p:nvPicPr>
        <p:blipFill>
          <a:blip r:embed="rId8"/>
          <a:stretch>
            <a:fillRect/>
          </a:stretch>
        </p:blipFill>
        <p:spPr>
          <a:xfrm>
            <a:off x="75420" y="5772626"/>
            <a:ext cx="1553874" cy="1085374"/>
          </a:xfrm>
          <a:prstGeom prst="rect">
            <a:avLst/>
          </a:prstGeom>
        </p:spPr>
      </p:pic>
      <p:pic>
        <p:nvPicPr>
          <p:cNvPr id="14" name="Picture 13"/>
          <p:cNvPicPr>
            <a:picLocks noChangeAspect="1"/>
          </p:cNvPicPr>
          <p:nvPr/>
        </p:nvPicPr>
        <p:blipFill>
          <a:blip r:embed="rId9"/>
          <a:stretch>
            <a:fillRect/>
          </a:stretch>
        </p:blipFill>
        <p:spPr>
          <a:xfrm>
            <a:off x="1629294" y="5217854"/>
            <a:ext cx="7391400" cy="1640146"/>
          </a:xfrm>
          <a:prstGeom prst="rect">
            <a:avLst/>
          </a:prstGeom>
        </p:spPr>
      </p:pic>
    </p:spTree>
    <p:extLst>
      <p:ext uri="{BB962C8B-B14F-4D97-AF65-F5344CB8AC3E}">
        <p14:creationId xmlns:p14="http://schemas.microsoft.com/office/powerpoint/2010/main" val="999179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GB" altLang="en-US" dirty="0" smtClean="0">
                <a:latin typeface="Gill Sans MT" pitchFamily="34" charset="0"/>
              </a:rPr>
              <a:t>Where is </a:t>
            </a:r>
            <a:r>
              <a:rPr lang="en-GB" altLang="en-US" dirty="0" err="1" smtClean="0">
                <a:latin typeface="Gill Sans MT" pitchFamily="34" charset="0"/>
              </a:rPr>
              <a:t>Fairthorne</a:t>
            </a:r>
            <a:r>
              <a:rPr lang="en-GB" altLang="en-US" dirty="0" smtClean="0">
                <a:latin typeface="Gill Sans MT" pitchFamily="34" charset="0"/>
              </a:rPr>
              <a:t> Manor?</a:t>
            </a:r>
          </a:p>
        </p:txBody>
      </p:sp>
      <p:pic>
        <p:nvPicPr>
          <p:cNvPr id="3" name="Content Placeholder 2"/>
          <p:cNvPicPr>
            <a:picLocks noGrp="1" noChangeAspect="1"/>
          </p:cNvPicPr>
          <p:nvPr>
            <p:ph idx="1"/>
          </p:nvPr>
        </p:nvPicPr>
        <p:blipFill>
          <a:blip r:embed="rId3"/>
          <a:stretch>
            <a:fillRect/>
          </a:stretch>
        </p:blipFill>
        <p:spPr>
          <a:xfrm>
            <a:off x="2091267" y="2057400"/>
            <a:ext cx="4936066" cy="4038600"/>
          </a:xfrm>
          <a:prstGeom prst="rect">
            <a:avLst/>
          </a:prstGeom>
        </p:spPr>
      </p:pic>
      <p:sp>
        <p:nvSpPr>
          <p:cNvPr id="3076" name="Oval 1039"/>
          <p:cNvSpPr>
            <a:spLocks noChangeArrowheads="1"/>
          </p:cNvSpPr>
          <p:nvPr/>
        </p:nvSpPr>
        <p:spPr bwMode="auto">
          <a:xfrm>
            <a:off x="4762500" y="3752850"/>
            <a:ext cx="182563" cy="182563"/>
          </a:xfrm>
          <a:prstGeom prst="ellipse">
            <a:avLst/>
          </a:prstGeom>
          <a:noFill/>
          <a:ln w="127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2800">
                <a:solidFill>
                  <a:schemeClr val="bg1"/>
                </a:solidFill>
                <a:latin typeface="Trebuchet MS" pitchFamily="34" charset="0"/>
              </a:defRPr>
            </a:lvl1pPr>
            <a:lvl2pPr marL="742950" indent="-285750" eaLnBrk="0" hangingPunct="0">
              <a:spcBef>
                <a:spcPct val="20000"/>
              </a:spcBef>
              <a:buChar char="•"/>
              <a:defRPr sz="2400">
                <a:solidFill>
                  <a:schemeClr val="bg1"/>
                </a:solidFill>
                <a:latin typeface="Trebuchet MS" pitchFamily="34" charset="0"/>
              </a:defRPr>
            </a:lvl2pPr>
            <a:lvl3pPr marL="1143000" indent="-228600" eaLnBrk="0" hangingPunct="0">
              <a:spcBef>
                <a:spcPct val="20000"/>
              </a:spcBef>
              <a:buChar char="•"/>
              <a:defRPr sz="2400">
                <a:solidFill>
                  <a:schemeClr val="tx1"/>
                </a:solidFill>
                <a:latin typeface="Trebuchet MS" pitchFamily="34" charset="0"/>
              </a:defRPr>
            </a:lvl3pPr>
            <a:lvl4pPr marL="1600200" indent="-228600" eaLnBrk="0" hangingPunct="0">
              <a:spcBef>
                <a:spcPct val="20000"/>
              </a:spcBef>
              <a:buChar char="–"/>
              <a:defRPr sz="2000">
                <a:solidFill>
                  <a:schemeClr val="tx1"/>
                </a:solidFill>
                <a:latin typeface="Trebuchet MS" pitchFamily="34" charset="0"/>
              </a:defRPr>
            </a:lvl4pPr>
            <a:lvl5pPr marL="2057400" indent="-228600" eaLnBrk="0" hangingPunct="0">
              <a:spcBef>
                <a:spcPct val="20000"/>
              </a:spcBef>
              <a:buChar char="»"/>
              <a:defRPr sz="2000">
                <a:solidFill>
                  <a:schemeClr val="tx1"/>
                </a:solidFill>
                <a:latin typeface="Trebuchet MS" pitchFamily="34" charset="0"/>
              </a:defRPr>
            </a:lvl5pPr>
            <a:lvl6pPr marL="2514600" indent="-228600" eaLnBrk="0" fontAlgn="base" hangingPunct="0">
              <a:spcBef>
                <a:spcPct val="20000"/>
              </a:spcBef>
              <a:spcAft>
                <a:spcPct val="0"/>
              </a:spcAft>
              <a:buChar char="»"/>
              <a:defRPr sz="2000">
                <a:solidFill>
                  <a:schemeClr val="tx1"/>
                </a:solidFill>
                <a:latin typeface="Trebuchet MS" pitchFamily="34" charset="0"/>
              </a:defRPr>
            </a:lvl6pPr>
            <a:lvl7pPr marL="2971800" indent="-228600" eaLnBrk="0" fontAlgn="base" hangingPunct="0">
              <a:spcBef>
                <a:spcPct val="20000"/>
              </a:spcBef>
              <a:spcAft>
                <a:spcPct val="0"/>
              </a:spcAft>
              <a:buChar char="»"/>
              <a:defRPr sz="2000">
                <a:solidFill>
                  <a:schemeClr val="tx1"/>
                </a:solidFill>
                <a:latin typeface="Trebuchet MS" pitchFamily="34" charset="0"/>
              </a:defRPr>
            </a:lvl7pPr>
            <a:lvl8pPr marL="3429000" indent="-228600" eaLnBrk="0" fontAlgn="base" hangingPunct="0">
              <a:spcBef>
                <a:spcPct val="20000"/>
              </a:spcBef>
              <a:spcAft>
                <a:spcPct val="0"/>
              </a:spcAft>
              <a:buChar char="»"/>
              <a:defRPr sz="2000">
                <a:solidFill>
                  <a:schemeClr val="tx1"/>
                </a:solidFill>
                <a:latin typeface="Trebuchet MS" pitchFamily="34" charset="0"/>
              </a:defRPr>
            </a:lvl8pPr>
            <a:lvl9pPr marL="3886200" indent="-228600" eaLnBrk="0" fontAlgn="base" hangingPunct="0">
              <a:spcBef>
                <a:spcPct val="20000"/>
              </a:spcBef>
              <a:spcAft>
                <a:spcPct val="0"/>
              </a:spcAft>
              <a:buChar char="»"/>
              <a:defRPr sz="2000">
                <a:solidFill>
                  <a:schemeClr val="tx1"/>
                </a:solidFill>
                <a:latin typeface="Trebuchet MS" pitchFamily="34" charset="0"/>
              </a:defRPr>
            </a:lvl9pPr>
          </a:lstStyle>
          <a:p>
            <a:pPr eaLnBrk="1" hangingPunct="1">
              <a:spcBef>
                <a:spcPct val="0"/>
              </a:spcBef>
              <a:buFontTx/>
              <a:buNone/>
            </a:pPr>
            <a:endParaRPr lang="en-US" altLang="en-US" sz="2400">
              <a:solidFill>
                <a:schemeClr val="tx1"/>
              </a:solidFill>
              <a:latin typeface="Calibri" pitchFamily="34"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8" name="Picture 7"/>
          <p:cNvPicPr>
            <a:picLocks noChangeAspect="1"/>
          </p:cNvPicPr>
          <p:nvPr/>
        </p:nvPicPr>
        <p:blipFill>
          <a:blip r:embed="rId5"/>
          <a:stretch>
            <a:fillRect/>
          </a:stretch>
        </p:blipFill>
        <p:spPr>
          <a:xfrm>
            <a:off x="75420" y="5772626"/>
            <a:ext cx="1553874" cy="1085374"/>
          </a:xfrm>
          <a:prstGeom prst="rect">
            <a:avLst/>
          </a:prstGeom>
        </p:spPr>
      </p:pic>
      <p:pic>
        <p:nvPicPr>
          <p:cNvPr id="7" name="Picture 6"/>
          <p:cNvPicPr>
            <a:picLocks noChangeAspect="1"/>
          </p:cNvPicPr>
          <p:nvPr/>
        </p:nvPicPr>
        <p:blipFill>
          <a:blip r:embed="rId6"/>
          <a:stretch>
            <a:fillRect/>
          </a:stretch>
        </p:blipFill>
        <p:spPr>
          <a:xfrm>
            <a:off x="1629294" y="5991225"/>
            <a:ext cx="7514706" cy="86677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p:txBody>
          <a:bodyPr/>
          <a:lstStyle/>
          <a:p>
            <a:pPr eaLnBrk="1" hangingPunct="1"/>
            <a:r>
              <a:rPr lang="en-GB" altLang="en-US" dirty="0" smtClean="0">
                <a:latin typeface="Gill Sans MT" pitchFamily="34" charset="0"/>
              </a:rPr>
              <a:t>YMCA </a:t>
            </a:r>
            <a:r>
              <a:rPr lang="en-GB" altLang="en-US" dirty="0" err="1" smtClean="0">
                <a:latin typeface="Gill Sans MT" pitchFamily="34" charset="0"/>
              </a:rPr>
              <a:t>Fairthorne</a:t>
            </a:r>
            <a:r>
              <a:rPr lang="en-GB" altLang="en-US" dirty="0" smtClean="0">
                <a:latin typeface="Gill Sans MT" pitchFamily="34" charset="0"/>
              </a:rPr>
              <a:t> Manor</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2" name="Picture 1"/>
          <p:cNvPicPr>
            <a:picLocks noChangeAspect="1"/>
          </p:cNvPicPr>
          <p:nvPr/>
        </p:nvPicPr>
        <p:blipFill>
          <a:blip r:embed="rId4"/>
          <a:stretch>
            <a:fillRect/>
          </a:stretch>
        </p:blipFill>
        <p:spPr>
          <a:xfrm>
            <a:off x="394032" y="1591800"/>
            <a:ext cx="8333076" cy="3312709"/>
          </a:xfrm>
          <a:prstGeom prst="rect">
            <a:avLst/>
          </a:prstGeom>
        </p:spPr>
      </p:pic>
      <p:pic>
        <p:nvPicPr>
          <p:cNvPr id="6" name="Picture 5"/>
          <p:cNvPicPr>
            <a:picLocks noChangeAspect="1"/>
          </p:cNvPicPr>
          <p:nvPr/>
        </p:nvPicPr>
        <p:blipFill>
          <a:blip r:embed="rId5"/>
          <a:stretch>
            <a:fillRect/>
          </a:stretch>
        </p:blipFill>
        <p:spPr>
          <a:xfrm>
            <a:off x="75420" y="5772626"/>
            <a:ext cx="1553874" cy="1085374"/>
          </a:xfrm>
          <a:prstGeom prst="rect">
            <a:avLst/>
          </a:prstGeom>
        </p:spPr>
      </p:pic>
      <p:pic>
        <p:nvPicPr>
          <p:cNvPr id="7" name="Picture 6"/>
          <p:cNvPicPr>
            <a:picLocks noChangeAspect="1"/>
          </p:cNvPicPr>
          <p:nvPr/>
        </p:nvPicPr>
        <p:blipFill>
          <a:blip r:embed="rId6"/>
          <a:stretch>
            <a:fillRect/>
          </a:stretch>
        </p:blipFill>
        <p:spPr>
          <a:xfrm>
            <a:off x="1629294" y="5991225"/>
            <a:ext cx="7514706" cy="86677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p:txBody>
          <a:bodyPr/>
          <a:lstStyle/>
          <a:p>
            <a:pPr eaLnBrk="1" hangingPunct="1"/>
            <a:r>
              <a:rPr lang="en-GB" altLang="en-US" dirty="0" smtClean="0">
                <a:latin typeface="Gill Sans MT" pitchFamily="34" charset="0"/>
              </a:rPr>
              <a:t>Who is going?</a:t>
            </a:r>
          </a:p>
        </p:txBody>
      </p:sp>
      <p:sp>
        <p:nvSpPr>
          <p:cNvPr id="2" name="TextBox 1"/>
          <p:cNvSpPr txBox="1"/>
          <p:nvPr/>
        </p:nvSpPr>
        <p:spPr>
          <a:xfrm>
            <a:off x="703155" y="1965960"/>
            <a:ext cx="7484882" cy="3323987"/>
          </a:xfrm>
          <a:prstGeom prst="rect">
            <a:avLst/>
          </a:prstGeom>
          <a:noFill/>
        </p:spPr>
        <p:txBody>
          <a:bodyPr wrap="square" rtlCol="0">
            <a:spAutoFit/>
          </a:bodyPr>
          <a:lstStyle/>
          <a:p>
            <a:pPr marL="457200" indent="-457200">
              <a:lnSpc>
                <a:spcPct val="150000"/>
              </a:lnSpc>
              <a:buFontTx/>
              <a:buChar char="-"/>
            </a:pPr>
            <a:r>
              <a:rPr lang="en-GB" sz="2800" dirty="0">
                <a:solidFill>
                  <a:srgbClr val="FF0000"/>
                </a:solidFill>
              </a:rPr>
              <a:t>Mrs Holland (Trip Leader</a:t>
            </a:r>
            <a:r>
              <a:rPr lang="en-GB" sz="2800" dirty="0" smtClean="0">
                <a:solidFill>
                  <a:srgbClr val="FF0000"/>
                </a:solidFill>
              </a:rPr>
              <a:t>)</a:t>
            </a:r>
            <a:endParaRPr lang="en-GB" sz="2800" baseline="0" dirty="0" smtClean="0">
              <a:solidFill>
                <a:srgbClr val="FF0000"/>
              </a:solidFill>
            </a:endParaRPr>
          </a:p>
          <a:p>
            <a:pPr marL="457200" indent="-457200">
              <a:lnSpc>
                <a:spcPct val="150000"/>
              </a:lnSpc>
              <a:buFontTx/>
              <a:buChar char="-"/>
            </a:pPr>
            <a:r>
              <a:rPr lang="en-GB" sz="2800" baseline="0" dirty="0" smtClean="0">
                <a:solidFill>
                  <a:srgbClr val="FF0000"/>
                </a:solidFill>
              </a:rPr>
              <a:t>Mr O’Dowd</a:t>
            </a:r>
          </a:p>
          <a:p>
            <a:pPr marL="457200" indent="-457200">
              <a:lnSpc>
                <a:spcPct val="150000"/>
              </a:lnSpc>
              <a:buFontTx/>
              <a:buChar char="-"/>
            </a:pPr>
            <a:r>
              <a:rPr lang="en-GB" sz="2800" baseline="0" dirty="0" smtClean="0">
                <a:solidFill>
                  <a:srgbClr val="FF0000"/>
                </a:solidFill>
              </a:rPr>
              <a:t>Mrs Simpson </a:t>
            </a:r>
            <a:r>
              <a:rPr lang="en-GB" sz="2800" baseline="0" dirty="0" smtClean="0">
                <a:solidFill>
                  <a:srgbClr val="FF0000"/>
                </a:solidFill>
              </a:rPr>
              <a:t>(Tues </a:t>
            </a:r>
            <a:r>
              <a:rPr lang="en-GB" sz="2800" baseline="0" dirty="0" smtClean="0">
                <a:solidFill>
                  <a:srgbClr val="FF0000"/>
                </a:solidFill>
              </a:rPr>
              <a:t>to Fri)</a:t>
            </a:r>
          </a:p>
          <a:p>
            <a:pPr marL="457200" indent="-457200">
              <a:lnSpc>
                <a:spcPct val="150000"/>
              </a:lnSpc>
              <a:buFontTx/>
              <a:buChar char="-"/>
            </a:pPr>
            <a:r>
              <a:rPr lang="en-GB" sz="2800" baseline="0" dirty="0" smtClean="0">
                <a:solidFill>
                  <a:srgbClr val="FF0000"/>
                </a:solidFill>
              </a:rPr>
              <a:t>Mrs Armstrong</a:t>
            </a:r>
          </a:p>
          <a:p>
            <a:pPr marL="457200" indent="-457200">
              <a:lnSpc>
                <a:spcPct val="150000"/>
              </a:lnSpc>
              <a:buFontTx/>
              <a:buChar char="-"/>
            </a:pPr>
            <a:r>
              <a:rPr lang="en-GB" sz="2800" baseline="0" dirty="0" smtClean="0">
                <a:solidFill>
                  <a:srgbClr val="FF0000"/>
                </a:solidFill>
              </a:rPr>
              <a:t>Mrs Johnson (Mon </a:t>
            </a:r>
            <a:r>
              <a:rPr lang="en-GB" sz="2800" baseline="0" dirty="0" smtClean="0">
                <a:solidFill>
                  <a:srgbClr val="FF0000"/>
                </a:solidFill>
              </a:rPr>
              <a:t>to </a:t>
            </a:r>
            <a:r>
              <a:rPr lang="en-GB" sz="2800" baseline="0" dirty="0" smtClean="0">
                <a:solidFill>
                  <a:srgbClr val="FF0000"/>
                </a:solidFill>
              </a:rPr>
              <a:t>Tues)</a:t>
            </a:r>
            <a:endParaRPr lang="en-GB" sz="2800" baseline="0" dirty="0" smtClean="0">
              <a:solidFill>
                <a:srgbClr val="FF000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5" name="Picture 4"/>
          <p:cNvPicPr>
            <a:picLocks noChangeAspect="1"/>
          </p:cNvPicPr>
          <p:nvPr/>
        </p:nvPicPr>
        <p:blipFill>
          <a:blip r:embed="rId4"/>
          <a:stretch>
            <a:fillRect/>
          </a:stretch>
        </p:blipFill>
        <p:spPr>
          <a:xfrm>
            <a:off x="75420" y="5772626"/>
            <a:ext cx="1553874" cy="1085374"/>
          </a:xfrm>
          <a:prstGeom prst="rect">
            <a:avLst/>
          </a:prstGeom>
        </p:spPr>
      </p:pic>
      <p:pic>
        <p:nvPicPr>
          <p:cNvPr id="6" name="Picture 5"/>
          <p:cNvPicPr>
            <a:picLocks noChangeAspect="1"/>
          </p:cNvPicPr>
          <p:nvPr/>
        </p:nvPicPr>
        <p:blipFill>
          <a:blip r:embed="rId5"/>
          <a:stretch>
            <a:fillRect/>
          </a:stretch>
        </p:blipFill>
        <p:spPr>
          <a:xfrm>
            <a:off x="1629294" y="5991225"/>
            <a:ext cx="7514706" cy="866775"/>
          </a:xfrm>
          <a:prstGeom prst="rect">
            <a:avLst/>
          </a:prstGeom>
        </p:spPr>
      </p:pic>
    </p:spTree>
    <p:extLst>
      <p:ext uri="{BB962C8B-B14F-4D97-AF65-F5344CB8AC3E}">
        <p14:creationId xmlns:p14="http://schemas.microsoft.com/office/powerpoint/2010/main" val="12106474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0" y="152400"/>
            <a:ext cx="8839200" cy="762000"/>
          </a:xfrm>
        </p:spPr>
        <p:txBody>
          <a:bodyPr/>
          <a:lstStyle/>
          <a:p>
            <a:r>
              <a:rPr lang="en-GB" altLang="en-US" dirty="0" smtClean="0">
                <a:latin typeface="Gill Sans MT" pitchFamily="34" charset="0"/>
              </a:rPr>
              <a:t>  Before the trip - Children</a:t>
            </a:r>
          </a:p>
        </p:txBody>
      </p:sp>
      <p:sp>
        <p:nvSpPr>
          <p:cNvPr id="5123" name="Rectangle 8"/>
          <p:cNvSpPr>
            <a:spLocks noGrp="1" noChangeArrowheads="1"/>
          </p:cNvSpPr>
          <p:nvPr>
            <p:ph type="body" idx="4294967295"/>
          </p:nvPr>
        </p:nvSpPr>
        <p:spPr>
          <a:xfrm>
            <a:off x="4110038" y="762000"/>
            <a:ext cx="5033962" cy="4800600"/>
          </a:xfrm>
        </p:spPr>
        <p:txBody>
          <a:bodyPr/>
          <a:lstStyle/>
          <a:p>
            <a:pPr>
              <a:lnSpc>
                <a:spcPct val="90000"/>
              </a:lnSpc>
            </a:pPr>
            <a:r>
              <a:rPr lang="en-GB" altLang="en-US" sz="2000" dirty="0" smtClean="0">
                <a:latin typeface="Gill Sans MT" pitchFamily="34" charset="0"/>
              </a:rPr>
              <a:t>Children will be given a short presentation in class all about the trip</a:t>
            </a:r>
            <a:endParaRPr lang="en-GB" altLang="en-US" sz="2000" dirty="0">
              <a:latin typeface="Gill Sans MT" pitchFamily="34" charset="0"/>
            </a:endParaRPr>
          </a:p>
          <a:p>
            <a:pPr lvl="1">
              <a:lnSpc>
                <a:spcPct val="90000"/>
              </a:lnSpc>
            </a:pPr>
            <a:r>
              <a:rPr lang="en-GB" altLang="en-US" sz="1600" dirty="0" smtClean="0">
                <a:latin typeface="Gill Sans MT" pitchFamily="34" charset="0"/>
              </a:rPr>
              <a:t>Some activity information</a:t>
            </a:r>
          </a:p>
          <a:p>
            <a:pPr lvl="1">
              <a:lnSpc>
                <a:spcPct val="90000"/>
              </a:lnSpc>
            </a:pPr>
            <a:r>
              <a:rPr lang="en-GB" altLang="en-US" sz="1600" dirty="0" smtClean="0">
                <a:latin typeface="Gill Sans MT" pitchFamily="34" charset="0"/>
              </a:rPr>
              <a:t>Bedding arrangements</a:t>
            </a:r>
          </a:p>
          <a:p>
            <a:pPr lvl="1">
              <a:lnSpc>
                <a:spcPct val="90000"/>
              </a:lnSpc>
            </a:pPr>
            <a:r>
              <a:rPr lang="en-GB" altLang="en-US" sz="1600" dirty="0" smtClean="0">
                <a:latin typeface="Gill Sans MT" pitchFamily="34" charset="0"/>
              </a:rPr>
              <a:t>Kit list to check at home</a:t>
            </a:r>
          </a:p>
          <a:p>
            <a:pPr lvl="1">
              <a:lnSpc>
                <a:spcPct val="90000"/>
              </a:lnSpc>
            </a:pPr>
            <a:r>
              <a:rPr lang="en-GB" altLang="en-US" sz="1600" dirty="0" smtClean="0">
                <a:latin typeface="Gill Sans MT" pitchFamily="34" charset="0"/>
              </a:rPr>
              <a:t>Food</a:t>
            </a:r>
          </a:p>
          <a:p>
            <a:pPr lvl="1">
              <a:lnSpc>
                <a:spcPct val="90000"/>
              </a:lnSpc>
            </a:pPr>
            <a:r>
              <a:rPr lang="en-GB" altLang="en-US" sz="1600" dirty="0" smtClean="0">
                <a:latin typeface="Gill Sans MT" pitchFamily="34" charset="0"/>
              </a:rPr>
              <a:t>Group preferences </a:t>
            </a:r>
          </a:p>
          <a:p>
            <a:pPr marL="457200" lvl="1" indent="0">
              <a:lnSpc>
                <a:spcPct val="90000"/>
              </a:lnSpc>
              <a:buNone/>
            </a:pPr>
            <a:endParaRPr lang="en-GB" altLang="en-US" sz="1600" dirty="0" smtClean="0">
              <a:latin typeface="Gill Sans MT" pitchFamily="34" charset="0"/>
            </a:endParaRPr>
          </a:p>
          <a:p>
            <a:pPr>
              <a:lnSpc>
                <a:spcPct val="90000"/>
              </a:lnSpc>
            </a:pPr>
            <a:r>
              <a:rPr lang="en-GB" altLang="en-US" sz="2000" dirty="0" smtClean="0">
                <a:latin typeface="Gill Sans MT" pitchFamily="34" charset="0"/>
              </a:rPr>
              <a:t>Children will be given opportunities to ask questions</a:t>
            </a:r>
            <a:r>
              <a:rPr lang="en-GB" altLang="en-US" sz="2000" dirty="0">
                <a:latin typeface="Gill Sans MT" pitchFamily="34" charset="0"/>
              </a:rPr>
              <a:t> </a:t>
            </a:r>
            <a:r>
              <a:rPr lang="en-GB" altLang="en-US" sz="2000" dirty="0" smtClean="0">
                <a:latin typeface="Gill Sans MT" pitchFamily="34" charset="0"/>
              </a:rPr>
              <a:t>– already begun!</a:t>
            </a:r>
          </a:p>
          <a:p>
            <a:pPr>
              <a:lnSpc>
                <a:spcPct val="90000"/>
              </a:lnSpc>
            </a:pPr>
            <a:endParaRPr lang="en-GB" altLang="en-US" sz="2000" dirty="0" smtClean="0">
              <a:latin typeface="Gill Sans MT" pitchFamily="34" charset="0"/>
            </a:endParaRPr>
          </a:p>
          <a:p>
            <a:pPr>
              <a:lnSpc>
                <a:spcPct val="90000"/>
              </a:lnSpc>
            </a:pPr>
            <a:r>
              <a:rPr lang="en-GB" altLang="en-US" sz="2000" dirty="0" smtClean="0">
                <a:latin typeface="Gill Sans MT" pitchFamily="34" charset="0"/>
              </a:rPr>
              <a:t>Children will not find out their room groups, activity groups or activity schedule until the journey down/arrival.</a:t>
            </a:r>
          </a:p>
          <a:p>
            <a:pPr marL="0" indent="0">
              <a:lnSpc>
                <a:spcPct val="90000"/>
              </a:lnSpc>
              <a:buNone/>
            </a:pPr>
            <a:endParaRPr lang="en-GB" altLang="en-US" sz="2000" dirty="0" smtClean="0">
              <a:latin typeface="Gill Sans MT" pitchFamily="34" charset="0"/>
            </a:endParaRPr>
          </a:p>
        </p:txBody>
      </p:sp>
      <p:pic>
        <p:nvPicPr>
          <p:cNvPr id="7" name="Picture 6"/>
          <p:cNvPicPr>
            <a:picLocks noChangeAspect="1"/>
          </p:cNvPicPr>
          <p:nvPr/>
        </p:nvPicPr>
        <p:blipFill>
          <a:blip r:embed="rId3"/>
          <a:stretch>
            <a:fillRect/>
          </a:stretch>
        </p:blipFill>
        <p:spPr>
          <a:xfrm>
            <a:off x="75420" y="5772626"/>
            <a:ext cx="1553874" cy="1085374"/>
          </a:xfrm>
          <a:prstGeom prst="rect">
            <a:avLst/>
          </a:prstGeom>
        </p:spPr>
      </p:pic>
      <p:pic>
        <p:nvPicPr>
          <p:cNvPr id="3" name="Picture 2"/>
          <p:cNvPicPr>
            <a:picLocks noChangeAspect="1"/>
          </p:cNvPicPr>
          <p:nvPr/>
        </p:nvPicPr>
        <p:blipFill>
          <a:blip r:embed="rId4"/>
          <a:stretch>
            <a:fillRect/>
          </a:stretch>
        </p:blipFill>
        <p:spPr>
          <a:xfrm>
            <a:off x="607435" y="1215412"/>
            <a:ext cx="3423347" cy="2819227"/>
          </a:xfrm>
          <a:prstGeom prst="rect">
            <a:avLst/>
          </a:prstGeom>
        </p:spPr>
      </p:pic>
      <p:pic>
        <p:nvPicPr>
          <p:cNvPr id="8" name="Picture 7"/>
          <p:cNvPicPr>
            <a:picLocks noChangeAspect="1"/>
          </p:cNvPicPr>
          <p:nvPr/>
        </p:nvPicPr>
        <p:blipFill>
          <a:blip r:embed="rId5"/>
          <a:stretch>
            <a:fillRect/>
          </a:stretch>
        </p:blipFill>
        <p:spPr>
          <a:xfrm>
            <a:off x="1629294" y="5991225"/>
            <a:ext cx="7514706" cy="866775"/>
          </a:xfrm>
          <a:prstGeom prst="rect">
            <a:avLst/>
          </a:prstGeom>
        </p:spPr>
      </p:pic>
    </p:spTree>
    <p:extLst>
      <p:ext uri="{BB962C8B-B14F-4D97-AF65-F5344CB8AC3E}">
        <p14:creationId xmlns:p14="http://schemas.microsoft.com/office/powerpoint/2010/main" val="4261353263"/>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0" y="152400"/>
            <a:ext cx="8839200" cy="762000"/>
          </a:xfrm>
        </p:spPr>
        <p:txBody>
          <a:bodyPr/>
          <a:lstStyle/>
          <a:p>
            <a:r>
              <a:rPr lang="en-GB" altLang="en-US" dirty="0" smtClean="0">
                <a:latin typeface="Gill Sans MT" pitchFamily="34" charset="0"/>
              </a:rPr>
              <a:t>    Arrival Day!</a:t>
            </a:r>
          </a:p>
        </p:txBody>
      </p:sp>
      <p:sp>
        <p:nvSpPr>
          <p:cNvPr id="5123" name="Rectangle 8"/>
          <p:cNvSpPr>
            <a:spLocks noGrp="1" noChangeArrowheads="1"/>
          </p:cNvSpPr>
          <p:nvPr>
            <p:ph type="body" idx="4294967295"/>
          </p:nvPr>
        </p:nvSpPr>
        <p:spPr>
          <a:xfrm>
            <a:off x="4110038" y="1370013"/>
            <a:ext cx="5033962" cy="4800600"/>
          </a:xfrm>
        </p:spPr>
        <p:txBody>
          <a:bodyPr>
            <a:normAutofit lnSpcReduction="10000"/>
          </a:bodyPr>
          <a:lstStyle/>
          <a:p>
            <a:pPr>
              <a:lnSpc>
                <a:spcPct val="90000"/>
              </a:lnSpc>
            </a:pPr>
            <a:r>
              <a:rPr lang="en-GB" altLang="en-US" sz="2000" dirty="0" smtClean="0">
                <a:latin typeface="Gill Sans MT" pitchFamily="34" charset="0"/>
              </a:rPr>
              <a:t>A very exciting day!</a:t>
            </a:r>
            <a:br>
              <a:rPr lang="en-GB" altLang="en-US" sz="2000" dirty="0" smtClean="0">
                <a:latin typeface="Gill Sans MT" pitchFamily="34" charset="0"/>
              </a:rPr>
            </a:br>
            <a:endParaRPr lang="en-GB" altLang="en-US" sz="2000" dirty="0" smtClean="0">
              <a:latin typeface="Gill Sans MT" pitchFamily="34" charset="0"/>
            </a:endParaRPr>
          </a:p>
          <a:p>
            <a:pPr>
              <a:lnSpc>
                <a:spcPct val="90000"/>
              </a:lnSpc>
            </a:pPr>
            <a:r>
              <a:rPr lang="en-GB" altLang="en-US" sz="2000" dirty="0" smtClean="0">
                <a:latin typeface="Gill Sans MT" pitchFamily="34" charset="0"/>
              </a:rPr>
              <a:t>Children to come into school with all of their luggage at normal school time</a:t>
            </a:r>
          </a:p>
          <a:p>
            <a:pPr>
              <a:lnSpc>
                <a:spcPct val="90000"/>
              </a:lnSpc>
            </a:pPr>
            <a:endParaRPr lang="en-GB" altLang="en-US" sz="2000" dirty="0">
              <a:latin typeface="Gill Sans MT" pitchFamily="34" charset="0"/>
            </a:endParaRPr>
          </a:p>
          <a:p>
            <a:pPr>
              <a:lnSpc>
                <a:spcPct val="90000"/>
              </a:lnSpc>
            </a:pPr>
            <a:r>
              <a:rPr lang="en-GB" altLang="en-US" sz="2000" dirty="0" smtClean="0">
                <a:latin typeface="Gill Sans MT" pitchFamily="34" charset="0"/>
              </a:rPr>
              <a:t>They will learn who their group leader is and which other children are in their group</a:t>
            </a:r>
          </a:p>
          <a:p>
            <a:pPr>
              <a:lnSpc>
                <a:spcPct val="90000"/>
              </a:lnSpc>
            </a:pPr>
            <a:endParaRPr lang="en-GB" altLang="en-US" sz="2000" dirty="0">
              <a:latin typeface="Gill Sans MT" pitchFamily="34" charset="0"/>
            </a:endParaRPr>
          </a:p>
          <a:p>
            <a:pPr>
              <a:lnSpc>
                <a:spcPct val="90000"/>
              </a:lnSpc>
            </a:pPr>
            <a:r>
              <a:rPr lang="en-GB" altLang="en-US" sz="2000" dirty="0" smtClean="0">
                <a:latin typeface="Gill Sans MT" pitchFamily="34" charset="0"/>
              </a:rPr>
              <a:t>They will find out who they are sharing a room with when we arrive – groups are slightly different to room buddies.</a:t>
            </a:r>
          </a:p>
          <a:p>
            <a:pPr>
              <a:lnSpc>
                <a:spcPct val="90000"/>
              </a:lnSpc>
            </a:pPr>
            <a:endParaRPr lang="en-GB" altLang="en-US" sz="2000" dirty="0" smtClean="0">
              <a:latin typeface="Gill Sans MT" pitchFamily="34" charset="0"/>
            </a:endParaRPr>
          </a:p>
          <a:p>
            <a:pPr>
              <a:lnSpc>
                <a:spcPct val="90000"/>
              </a:lnSpc>
            </a:pPr>
            <a:r>
              <a:rPr lang="en-GB" altLang="en-US" sz="2000" dirty="0" smtClean="0">
                <a:latin typeface="Gill Sans MT" pitchFamily="34" charset="0"/>
              </a:rPr>
              <a:t>The coach will leave around 10am </a:t>
            </a:r>
            <a:br>
              <a:rPr lang="en-GB" altLang="en-US" sz="2000" dirty="0" smtClean="0">
                <a:latin typeface="Gill Sans MT" pitchFamily="34" charset="0"/>
              </a:rPr>
            </a:br>
            <a:endParaRPr lang="en-GB" altLang="en-US" sz="2000" dirty="0" smtClean="0">
              <a:latin typeface="Gill Sans MT" pitchFamily="34" charset="0"/>
            </a:endParaRPr>
          </a:p>
          <a:p>
            <a:pPr>
              <a:lnSpc>
                <a:spcPct val="90000"/>
              </a:lnSpc>
            </a:pPr>
            <a:endParaRPr lang="en-GB" altLang="en-US" sz="2000" dirty="0" smtClean="0">
              <a:latin typeface="Gill Sans MT" pitchFamily="34" charset="0"/>
            </a:endParaRPr>
          </a:p>
          <a:p>
            <a:pPr marL="0" indent="0">
              <a:lnSpc>
                <a:spcPct val="90000"/>
              </a:lnSpc>
              <a:buNone/>
            </a:pPr>
            <a:endParaRPr lang="en-GB" altLang="en-US" sz="2000" dirty="0" smtClean="0">
              <a:latin typeface="Gill Sans MT"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7" name="Picture 6"/>
          <p:cNvPicPr>
            <a:picLocks noChangeAspect="1"/>
          </p:cNvPicPr>
          <p:nvPr/>
        </p:nvPicPr>
        <p:blipFill>
          <a:blip r:embed="rId4"/>
          <a:stretch>
            <a:fillRect/>
          </a:stretch>
        </p:blipFill>
        <p:spPr>
          <a:xfrm>
            <a:off x="75420" y="5772626"/>
            <a:ext cx="1553874" cy="1085374"/>
          </a:xfrm>
          <a:prstGeom prst="rect">
            <a:avLst/>
          </a:prstGeom>
        </p:spPr>
      </p:pic>
      <p:pic>
        <p:nvPicPr>
          <p:cNvPr id="8" name="Picture 7"/>
          <p:cNvPicPr>
            <a:picLocks noChangeAspect="1"/>
          </p:cNvPicPr>
          <p:nvPr/>
        </p:nvPicPr>
        <p:blipFill>
          <a:blip r:embed="rId5"/>
          <a:stretch>
            <a:fillRect/>
          </a:stretch>
        </p:blipFill>
        <p:spPr>
          <a:xfrm>
            <a:off x="1629294" y="5991225"/>
            <a:ext cx="7514706" cy="866775"/>
          </a:xfrm>
          <a:prstGeom prst="rect">
            <a:avLst/>
          </a:prstGeom>
        </p:spPr>
      </p:pic>
      <p:pic>
        <p:nvPicPr>
          <p:cNvPr id="3" name="Picture 2"/>
          <p:cNvPicPr>
            <a:picLocks noChangeAspect="1"/>
          </p:cNvPicPr>
          <p:nvPr/>
        </p:nvPicPr>
        <p:blipFill>
          <a:blip r:embed="rId6"/>
          <a:stretch>
            <a:fillRect/>
          </a:stretch>
        </p:blipFill>
        <p:spPr>
          <a:xfrm>
            <a:off x="347056" y="1915305"/>
            <a:ext cx="3548891" cy="2637818"/>
          </a:xfrm>
          <a:prstGeom prst="rect">
            <a:avLst/>
          </a:prstGeom>
        </p:spPr>
      </p:pic>
    </p:spTree>
    <p:extLst>
      <p:ext uri="{BB962C8B-B14F-4D97-AF65-F5344CB8AC3E}">
        <p14:creationId xmlns:p14="http://schemas.microsoft.com/office/powerpoint/2010/main" val="3160774721"/>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altLang="en-US" smtClean="0">
                <a:latin typeface="Gill Sans MT" pitchFamily="34" charset="0"/>
              </a:rPr>
              <a:t>Accommodation</a:t>
            </a:r>
          </a:p>
        </p:txBody>
      </p:sp>
      <p:pic>
        <p:nvPicPr>
          <p:cNvPr id="8" name="Picture 7"/>
          <p:cNvPicPr>
            <a:picLocks noChangeAspect="1"/>
          </p:cNvPicPr>
          <p:nvPr/>
        </p:nvPicPr>
        <p:blipFill>
          <a:blip r:embed="rId3"/>
          <a:stretch>
            <a:fillRect/>
          </a:stretch>
        </p:blipFill>
        <p:spPr>
          <a:xfrm>
            <a:off x="75420" y="5772626"/>
            <a:ext cx="1553874" cy="1085374"/>
          </a:xfrm>
          <a:prstGeom prst="rect">
            <a:avLst/>
          </a:prstGeom>
        </p:spPr>
      </p:pic>
      <p:pic>
        <p:nvPicPr>
          <p:cNvPr id="2" name="Picture 1"/>
          <p:cNvPicPr>
            <a:picLocks noChangeAspect="1"/>
          </p:cNvPicPr>
          <p:nvPr/>
        </p:nvPicPr>
        <p:blipFill>
          <a:blip r:embed="rId4"/>
          <a:stretch>
            <a:fillRect/>
          </a:stretch>
        </p:blipFill>
        <p:spPr>
          <a:xfrm>
            <a:off x="1629294" y="5991225"/>
            <a:ext cx="7514706" cy="866775"/>
          </a:xfrm>
          <a:prstGeom prst="rect">
            <a:avLst/>
          </a:prstGeom>
        </p:spPr>
      </p:pic>
      <p:pic>
        <p:nvPicPr>
          <p:cNvPr id="4" name="Picture 3"/>
          <p:cNvPicPr>
            <a:picLocks noChangeAspect="1"/>
          </p:cNvPicPr>
          <p:nvPr/>
        </p:nvPicPr>
        <p:blipFill>
          <a:blip r:embed="rId5"/>
          <a:stretch>
            <a:fillRect/>
          </a:stretch>
        </p:blipFill>
        <p:spPr>
          <a:xfrm>
            <a:off x="4666384" y="1070178"/>
            <a:ext cx="3862474" cy="4357254"/>
          </a:xfrm>
          <a:prstGeom prst="rect">
            <a:avLst/>
          </a:prstGeom>
        </p:spPr>
      </p:pic>
      <p:pic>
        <p:nvPicPr>
          <p:cNvPr id="5" name="Picture 4"/>
          <p:cNvPicPr>
            <a:picLocks noChangeAspect="1"/>
          </p:cNvPicPr>
          <p:nvPr/>
        </p:nvPicPr>
        <p:blipFill>
          <a:blip r:embed="rId6"/>
          <a:stretch>
            <a:fillRect/>
          </a:stretch>
        </p:blipFill>
        <p:spPr>
          <a:xfrm>
            <a:off x="657432" y="4818871"/>
            <a:ext cx="3667125" cy="723900"/>
          </a:xfrm>
          <a:prstGeom prst="rect">
            <a:avLst/>
          </a:prstGeom>
        </p:spPr>
      </p:pic>
      <p:pic>
        <p:nvPicPr>
          <p:cNvPr id="6" name="Picture 5"/>
          <p:cNvPicPr>
            <a:picLocks noChangeAspect="1"/>
          </p:cNvPicPr>
          <p:nvPr/>
        </p:nvPicPr>
        <p:blipFill>
          <a:blip r:embed="rId7"/>
          <a:stretch>
            <a:fillRect/>
          </a:stretch>
        </p:blipFill>
        <p:spPr>
          <a:xfrm>
            <a:off x="421421" y="1816840"/>
            <a:ext cx="4139149" cy="2863930"/>
          </a:xfrm>
          <a:prstGeom prst="rect">
            <a:avLst/>
          </a:prstGeom>
        </p:spPr>
      </p:pic>
    </p:spTree>
    <p:extLst>
      <p:ext uri="{BB962C8B-B14F-4D97-AF65-F5344CB8AC3E}">
        <p14:creationId xmlns:p14="http://schemas.microsoft.com/office/powerpoint/2010/main" val="13107390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517357" y="3712238"/>
            <a:ext cx="5612650" cy="2063641"/>
          </a:xfrm>
          <a:prstGeom prst="rect">
            <a:avLst/>
          </a:prstGeom>
        </p:spPr>
      </p:pic>
      <p:pic>
        <p:nvPicPr>
          <p:cNvPr id="5" name="Picture 4"/>
          <p:cNvPicPr>
            <a:picLocks noChangeAspect="1"/>
          </p:cNvPicPr>
          <p:nvPr/>
        </p:nvPicPr>
        <p:blipFill>
          <a:blip r:embed="rId4"/>
          <a:stretch>
            <a:fillRect/>
          </a:stretch>
        </p:blipFill>
        <p:spPr>
          <a:xfrm>
            <a:off x="1731174" y="337365"/>
            <a:ext cx="5185016" cy="3102638"/>
          </a:xfrm>
          <a:prstGeom prst="rect">
            <a:avLst/>
          </a:prstGeom>
        </p:spPr>
      </p:pic>
      <p:pic>
        <p:nvPicPr>
          <p:cNvPr id="6" name="Picture 5"/>
          <p:cNvPicPr>
            <a:picLocks noChangeAspect="1"/>
          </p:cNvPicPr>
          <p:nvPr/>
        </p:nvPicPr>
        <p:blipFill>
          <a:blip r:embed="rId5"/>
          <a:stretch>
            <a:fillRect/>
          </a:stretch>
        </p:blipFill>
        <p:spPr>
          <a:xfrm>
            <a:off x="1629294" y="5991225"/>
            <a:ext cx="7514706" cy="866775"/>
          </a:xfrm>
          <a:prstGeom prst="rect">
            <a:avLst/>
          </a:prstGeom>
        </p:spPr>
      </p:pic>
      <p:pic>
        <p:nvPicPr>
          <p:cNvPr id="7" name="Picture 6"/>
          <p:cNvPicPr>
            <a:picLocks noChangeAspect="1"/>
          </p:cNvPicPr>
          <p:nvPr/>
        </p:nvPicPr>
        <p:blipFill>
          <a:blip r:embed="rId6"/>
          <a:stretch>
            <a:fillRect/>
          </a:stretch>
        </p:blipFill>
        <p:spPr>
          <a:xfrm>
            <a:off x="75420" y="5772626"/>
            <a:ext cx="1553874" cy="1085374"/>
          </a:xfrm>
          <a:prstGeom prst="rect">
            <a:avLst/>
          </a:prstGeom>
        </p:spPr>
      </p:pic>
    </p:spTree>
    <p:extLst>
      <p:ext uri="{BB962C8B-B14F-4D97-AF65-F5344CB8AC3E}">
        <p14:creationId xmlns:p14="http://schemas.microsoft.com/office/powerpoint/2010/main" val="21046319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683326" y="0"/>
            <a:ext cx="7406640" cy="1356360"/>
          </a:xfrm>
        </p:spPr>
        <p:txBody>
          <a:bodyPr/>
          <a:lstStyle/>
          <a:p>
            <a:pPr algn="l"/>
            <a:r>
              <a:rPr lang="en-GB" altLang="en-US" dirty="0" smtClean="0">
                <a:latin typeface="Gill Sans MT" pitchFamily="34" charset="0"/>
              </a:rPr>
              <a:t>	Food</a:t>
            </a:r>
          </a:p>
        </p:txBody>
      </p:sp>
      <p:sp>
        <p:nvSpPr>
          <p:cNvPr id="8196" name="Rectangle 4"/>
          <p:cNvSpPr>
            <a:spLocks noChangeArrowheads="1"/>
          </p:cNvSpPr>
          <p:nvPr/>
        </p:nvSpPr>
        <p:spPr bwMode="auto">
          <a:xfrm>
            <a:off x="301625" y="1211563"/>
            <a:ext cx="4252120" cy="4322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2800">
                <a:solidFill>
                  <a:schemeClr val="bg1"/>
                </a:solidFill>
                <a:latin typeface="Trebuchet MS" pitchFamily="34" charset="0"/>
              </a:defRPr>
            </a:lvl1pPr>
            <a:lvl2pPr marL="742950" indent="-285750" eaLnBrk="0" hangingPunct="0">
              <a:spcBef>
                <a:spcPct val="20000"/>
              </a:spcBef>
              <a:buChar char="•"/>
              <a:defRPr sz="2400">
                <a:solidFill>
                  <a:schemeClr val="bg1"/>
                </a:solidFill>
                <a:latin typeface="Trebuchet MS" pitchFamily="34" charset="0"/>
              </a:defRPr>
            </a:lvl2pPr>
            <a:lvl3pPr marL="1143000" indent="-228600" eaLnBrk="0" hangingPunct="0">
              <a:spcBef>
                <a:spcPct val="20000"/>
              </a:spcBef>
              <a:buChar char="•"/>
              <a:defRPr sz="2400">
                <a:solidFill>
                  <a:schemeClr val="tx1"/>
                </a:solidFill>
                <a:latin typeface="Trebuchet MS" pitchFamily="34" charset="0"/>
              </a:defRPr>
            </a:lvl3pPr>
            <a:lvl4pPr marL="1600200" indent="-228600" eaLnBrk="0" hangingPunct="0">
              <a:spcBef>
                <a:spcPct val="20000"/>
              </a:spcBef>
              <a:buChar char="–"/>
              <a:defRPr sz="2000">
                <a:solidFill>
                  <a:schemeClr val="tx1"/>
                </a:solidFill>
                <a:latin typeface="Trebuchet MS" pitchFamily="34" charset="0"/>
              </a:defRPr>
            </a:lvl4pPr>
            <a:lvl5pPr marL="2057400" indent="-228600" eaLnBrk="0" hangingPunct="0">
              <a:spcBef>
                <a:spcPct val="20000"/>
              </a:spcBef>
              <a:buChar char="»"/>
              <a:defRPr sz="2000">
                <a:solidFill>
                  <a:schemeClr val="tx1"/>
                </a:solidFill>
                <a:latin typeface="Trebuchet MS" pitchFamily="34" charset="0"/>
              </a:defRPr>
            </a:lvl5pPr>
            <a:lvl6pPr marL="2514600" indent="-228600" eaLnBrk="0" fontAlgn="base" hangingPunct="0">
              <a:spcBef>
                <a:spcPct val="20000"/>
              </a:spcBef>
              <a:spcAft>
                <a:spcPct val="0"/>
              </a:spcAft>
              <a:buChar char="»"/>
              <a:defRPr sz="2000">
                <a:solidFill>
                  <a:schemeClr val="tx1"/>
                </a:solidFill>
                <a:latin typeface="Trebuchet MS" pitchFamily="34" charset="0"/>
              </a:defRPr>
            </a:lvl6pPr>
            <a:lvl7pPr marL="2971800" indent="-228600" eaLnBrk="0" fontAlgn="base" hangingPunct="0">
              <a:spcBef>
                <a:spcPct val="20000"/>
              </a:spcBef>
              <a:spcAft>
                <a:spcPct val="0"/>
              </a:spcAft>
              <a:buChar char="»"/>
              <a:defRPr sz="2000">
                <a:solidFill>
                  <a:schemeClr val="tx1"/>
                </a:solidFill>
                <a:latin typeface="Trebuchet MS" pitchFamily="34" charset="0"/>
              </a:defRPr>
            </a:lvl7pPr>
            <a:lvl8pPr marL="3429000" indent="-228600" eaLnBrk="0" fontAlgn="base" hangingPunct="0">
              <a:spcBef>
                <a:spcPct val="20000"/>
              </a:spcBef>
              <a:spcAft>
                <a:spcPct val="0"/>
              </a:spcAft>
              <a:buChar char="»"/>
              <a:defRPr sz="2000">
                <a:solidFill>
                  <a:schemeClr val="tx1"/>
                </a:solidFill>
                <a:latin typeface="Trebuchet MS" pitchFamily="34" charset="0"/>
              </a:defRPr>
            </a:lvl8pPr>
            <a:lvl9pPr marL="3886200" indent="-228600" eaLnBrk="0" fontAlgn="base" hangingPunct="0">
              <a:spcBef>
                <a:spcPct val="20000"/>
              </a:spcBef>
              <a:spcAft>
                <a:spcPct val="0"/>
              </a:spcAft>
              <a:buChar char="»"/>
              <a:defRPr sz="2000">
                <a:solidFill>
                  <a:schemeClr val="tx1"/>
                </a:solidFill>
                <a:latin typeface="Trebuchet MS" pitchFamily="34" charset="0"/>
              </a:defRPr>
            </a:lvl9pPr>
          </a:lstStyle>
          <a:p>
            <a:pPr>
              <a:spcBef>
                <a:spcPts val="24"/>
              </a:spcBef>
            </a:pPr>
            <a:r>
              <a:rPr lang="en-GB" altLang="en-US" sz="2000" baseline="0" dirty="0" smtClean="0">
                <a:solidFill>
                  <a:srgbClr val="FF0000"/>
                </a:solidFill>
                <a:latin typeface="Gill Sans MT" pitchFamily="34" charset="0"/>
              </a:rPr>
              <a:t>All meals included from arrival day lunch to departure day lunch</a:t>
            </a:r>
          </a:p>
          <a:p>
            <a:pPr>
              <a:spcBef>
                <a:spcPts val="24"/>
              </a:spcBef>
            </a:pPr>
            <a:endParaRPr lang="en-GB" altLang="en-US" sz="2000" baseline="0" dirty="0">
              <a:solidFill>
                <a:srgbClr val="FF0000"/>
              </a:solidFill>
              <a:latin typeface="Gill Sans MT" pitchFamily="34" charset="0"/>
            </a:endParaRPr>
          </a:p>
          <a:p>
            <a:pPr>
              <a:spcBef>
                <a:spcPts val="24"/>
              </a:spcBef>
            </a:pPr>
            <a:r>
              <a:rPr lang="en-GB" altLang="en-US" sz="2000" baseline="0" dirty="0" smtClean="0">
                <a:solidFill>
                  <a:srgbClr val="FF0000"/>
                </a:solidFill>
                <a:latin typeface="Gill Sans MT" pitchFamily="34" charset="0"/>
              </a:rPr>
              <a:t>All </a:t>
            </a:r>
            <a:r>
              <a:rPr lang="en-GB" altLang="en-US" sz="2000" baseline="0" dirty="0">
                <a:solidFill>
                  <a:srgbClr val="FF0000"/>
                </a:solidFill>
                <a:latin typeface="Gill Sans MT" pitchFamily="34" charset="0"/>
              </a:rPr>
              <a:t>dietary needs catered for – </a:t>
            </a:r>
            <a:r>
              <a:rPr lang="en-GB" altLang="en-US" sz="2000" baseline="0" dirty="0" smtClean="0">
                <a:solidFill>
                  <a:srgbClr val="FF0000"/>
                </a:solidFill>
                <a:latin typeface="Gill Sans MT" pitchFamily="34" charset="0"/>
              </a:rPr>
              <a:t>this should be detailed on the consent form/medical summary</a:t>
            </a:r>
          </a:p>
          <a:p>
            <a:pPr>
              <a:spcBef>
                <a:spcPts val="24"/>
              </a:spcBef>
            </a:pPr>
            <a:endParaRPr lang="en-GB" altLang="en-US" sz="2000" baseline="0" dirty="0">
              <a:solidFill>
                <a:srgbClr val="FF0000"/>
              </a:solidFill>
              <a:latin typeface="Gill Sans MT" pitchFamily="34" charset="0"/>
            </a:endParaRPr>
          </a:p>
          <a:p>
            <a:pPr>
              <a:spcBef>
                <a:spcPts val="24"/>
              </a:spcBef>
            </a:pPr>
            <a:r>
              <a:rPr lang="en-GB" altLang="en-US" sz="2000" baseline="0" dirty="0" smtClean="0">
                <a:solidFill>
                  <a:srgbClr val="FF0000"/>
                </a:solidFill>
                <a:latin typeface="Gill Sans MT" pitchFamily="34" charset="0"/>
              </a:rPr>
              <a:t>Mid-morning and mid-afternoon snacks, plenty of drinks and fruit</a:t>
            </a:r>
          </a:p>
          <a:p>
            <a:pPr>
              <a:spcBef>
                <a:spcPts val="24"/>
              </a:spcBef>
            </a:pPr>
            <a:endParaRPr lang="en-GB" altLang="en-US" sz="2000" baseline="0" dirty="0">
              <a:solidFill>
                <a:srgbClr val="FF0000"/>
              </a:solidFill>
              <a:latin typeface="Gill Sans MT" pitchFamily="34" charset="0"/>
            </a:endParaRPr>
          </a:p>
          <a:p>
            <a:pPr>
              <a:spcBef>
                <a:spcPts val="24"/>
              </a:spcBef>
            </a:pPr>
            <a:r>
              <a:rPr lang="en-GB" altLang="en-US" sz="2000" baseline="0" dirty="0" smtClean="0">
                <a:solidFill>
                  <a:srgbClr val="FF0000"/>
                </a:solidFill>
                <a:latin typeface="Gill Sans MT" pitchFamily="34" charset="0"/>
              </a:rPr>
              <a:t>Always more than one option</a:t>
            </a:r>
          </a:p>
          <a:p>
            <a:pPr>
              <a:spcBef>
                <a:spcPts val="24"/>
              </a:spcBef>
            </a:pPr>
            <a:endParaRPr lang="en-GB" altLang="en-US" sz="2000" baseline="0" dirty="0">
              <a:solidFill>
                <a:srgbClr val="FF0000"/>
              </a:solidFill>
              <a:latin typeface="Gill Sans MT" pitchFamily="34" charset="0"/>
            </a:endParaRPr>
          </a:p>
          <a:p>
            <a:pPr>
              <a:spcBef>
                <a:spcPts val="24"/>
              </a:spcBef>
            </a:pPr>
            <a:r>
              <a:rPr lang="en-GB" altLang="en-US" sz="2000" baseline="0" dirty="0" smtClean="0">
                <a:solidFill>
                  <a:srgbClr val="FF0000"/>
                </a:solidFill>
                <a:latin typeface="Gill Sans MT" pitchFamily="34" charset="0"/>
              </a:rPr>
              <a:t>THEY WILL NOT BE HUNGRY – PLEASE DON’T SEND SNACKS!!</a:t>
            </a:r>
          </a:p>
          <a:p>
            <a:pPr>
              <a:spcBef>
                <a:spcPts val="24"/>
              </a:spcBef>
            </a:pPr>
            <a:endParaRPr lang="en-GB" altLang="en-US" sz="2000" baseline="0" dirty="0">
              <a:latin typeface="Gill Sans MT" pitchFamily="34" charset="0"/>
            </a:endParaRPr>
          </a:p>
          <a:p>
            <a:pPr>
              <a:spcBef>
                <a:spcPts val="24"/>
              </a:spcBef>
            </a:pPr>
            <a:endParaRPr lang="en-GB" altLang="en-US" sz="2000" baseline="0" dirty="0">
              <a:latin typeface="Gill Sans MT" pitchFamily="34" charset="0"/>
            </a:endParaRPr>
          </a:p>
          <a:p>
            <a:pPr>
              <a:lnSpc>
                <a:spcPct val="50000"/>
              </a:lnSpc>
            </a:pPr>
            <a:endParaRPr lang="en-GB" altLang="en-US" sz="2000" baseline="0" dirty="0">
              <a:latin typeface="Gill Sans MT" pitchFamily="34" charset="0"/>
            </a:endParaRPr>
          </a:p>
          <a:p>
            <a:pPr>
              <a:lnSpc>
                <a:spcPct val="50000"/>
              </a:lnSpc>
            </a:pPr>
            <a:endParaRPr lang="en-GB" altLang="en-US" sz="2000" baseline="0" dirty="0">
              <a:latin typeface="Gill Sans MT"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7" name="Picture 6"/>
          <p:cNvPicPr>
            <a:picLocks noChangeAspect="1"/>
          </p:cNvPicPr>
          <p:nvPr/>
        </p:nvPicPr>
        <p:blipFill>
          <a:blip r:embed="rId4"/>
          <a:stretch>
            <a:fillRect/>
          </a:stretch>
        </p:blipFill>
        <p:spPr>
          <a:xfrm>
            <a:off x="75420" y="5772626"/>
            <a:ext cx="1553874" cy="1085374"/>
          </a:xfrm>
          <a:prstGeom prst="rect">
            <a:avLst/>
          </a:prstGeom>
        </p:spPr>
      </p:pic>
      <p:pic>
        <p:nvPicPr>
          <p:cNvPr id="8" name="Picture 7"/>
          <p:cNvPicPr>
            <a:picLocks noChangeAspect="1"/>
          </p:cNvPicPr>
          <p:nvPr/>
        </p:nvPicPr>
        <p:blipFill>
          <a:blip r:embed="rId5"/>
          <a:stretch>
            <a:fillRect/>
          </a:stretch>
        </p:blipFill>
        <p:spPr>
          <a:xfrm>
            <a:off x="1629294" y="5991225"/>
            <a:ext cx="7514706" cy="866775"/>
          </a:xfrm>
          <a:prstGeom prst="rect">
            <a:avLst/>
          </a:prstGeom>
        </p:spPr>
      </p:pic>
      <p:pic>
        <p:nvPicPr>
          <p:cNvPr id="2" name="Picture 1"/>
          <p:cNvPicPr>
            <a:picLocks noChangeAspect="1"/>
          </p:cNvPicPr>
          <p:nvPr/>
        </p:nvPicPr>
        <p:blipFill>
          <a:blip r:embed="rId6"/>
          <a:stretch>
            <a:fillRect/>
          </a:stretch>
        </p:blipFill>
        <p:spPr>
          <a:xfrm>
            <a:off x="5054968" y="373812"/>
            <a:ext cx="3533775" cy="3400425"/>
          </a:xfrm>
          <a:prstGeom prst="rect">
            <a:avLst/>
          </a:prstGeom>
        </p:spPr>
      </p:pic>
      <p:pic>
        <p:nvPicPr>
          <p:cNvPr id="3" name="Picture 2"/>
          <p:cNvPicPr>
            <a:picLocks noChangeAspect="1"/>
          </p:cNvPicPr>
          <p:nvPr/>
        </p:nvPicPr>
        <p:blipFill>
          <a:blip r:embed="rId7"/>
          <a:stretch>
            <a:fillRect/>
          </a:stretch>
        </p:blipFill>
        <p:spPr>
          <a:xfrm>
            <a:off x="4419948" y="2697956"/>
            <a:ext cx="4670018" cy="3074670"/>
          </a:xfrm>
          <a:prstGeom prst="rect">
            <a:avLst/>
          </a:prstGeom>
        </p:spPr>
      </p:pic>
    </p:spTree>
    <p:extLst>
      <p:ext uri="{BB962C8B-B14F-4D97-AF65-F5344CB8AC3E}">
        <p14:creationId xmlns:p14="http://schemas.microsoft.com/office/powerpoint/2010/main" val="6973002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88777"/>
            <a:ext cx="7406640" cy="1877183"/>
          </a:xfrm>
        </p:spPr>
        <p:txBody>
          <a:bodyPr/>
          <a:lstStyle/>
          <a:p>
            <a:r>
              <a:rPr lang="en-GB" dirty="0" smtClean="0"/>
              <a:t>Sample Menu</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14544" y="1238250"/>
            <a:ext cx="8839200" cy="5619750"/>
          </a:xfrm>
          <a:prstGeom prst="rect">
            <a:avLst/>
          </a:prstGeom>
        </p:spPr>
      </p:pic>
    </p:spTree>
    <p:extLst>
      <p:ext uri="{BB962C8B-B14F-4D97-AF65-F5344CB8AC3E}">
        <p14:creationId xmlns:p14="http://schemas.microsoft.com/office/powerpoint/2010/main" val="2517770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0" y="152400"/>
            <a:ext cx="8839200" cy="762000"/>
          </a:xfrm>
        </p:spPr>
        <p:txBody>
          <a:bodyPr/>
          <a:lstStyle/>
          <a:p>
            <a:r>
              <a:rPr lang="en-GB" altLang="en-US" dirty="0" smtClean="0">
                <a:latin typeface="Gill Sans MT" pitchFamily="34" charset="0"/>
              </a:rPr>
              <a:t>Activities and Groups</a:t>
            </a:r>
          </a:p>
        </p:txBody>
      </p:sp>
      <p:sp>
        <p:nvSpPr>
          <p:cNvPr id="5123" name="Rectangle 8"/>
          <p:cNvSpPr>
            <a:spLocks noGrp="1" noChangeArrowheads="1"/>
          </p:cNvSpPr>
          <p:nvPr>
            <p:ph type="body" idx="4294967295"/>
          </p:nvPr>
        </p:nvSpPr>
        <p:spPr>
          <a:xfrm>
            <a:off x="4110037" y="972026"/>
            <a:ext cx="5033962" cy="4800600"/>
          </a:xfrm>
        </p:spPr>
        <p:txBody>
          <a:bodyPr/>
          <a:lstStyle/>
          <a:p>
            <a:pPr>
              <a:lnSpc>
                <a:spcPct val="90000"/>
              </a:lnSpc>
            </a:pPr>
            <a:r>
              <a:rPr lang="en-GB" altLang="en-US" sz="2000" dirty="0" smtClean="0">
                <a:latin typeface="Gill Sans MT" pitchFamily="34" charset="0"/>
              </a:rPr>
              <a:t>Children will be split into 4 groups with 11 or 12 in a group</a:t>
            </a:r>
          </a:p>
          <a:p>
            <a:pPr>
              <a:lnSpc>
                <a:spcPct val="90000"/>
              </a:lnSpc>
            </a:pPr>
            <a:r>
              <a:rPr lang="en-GB" altLang="en-US" dirty="0" smtClean="0">
                <a:latin typeface="Gill Sans MT" pitchFamily="34" charset="0"/>
              </a:rPr>
              <a:t>Each group will include a qualified instructor and a member of school staff</a:t>
            </a:r>
            <a:r>
              <a:rPr lang="en-GB" altLang="en-US" sz="2000" dirty="0" smtClean="0">
                <a:latin typeface="Gill Sans MT" pitchFamily="34" charset="0"/>
              </a:rPr>
              <a:t/>
            </a:r>
            <a:br>
              <a:rPr lang="en-GB" altLang="en-US" sz="2000" dirty="0" smtClean="0">
                <a:latin typeface="Gill Sans MT" pitchFamily="34" charset="0"/>
              </a:rPr>
            </a:br>
            <a:endParaRPr lang="en-GB" altLang="en-US" sz="2000" dirty="0" smtClean="0">
              <a:latin typeface="Gill Sans MT" pitchFamily="34" charset="0"/>
            </a:endParaRPr>
          </a:p>
          <a:p>
            <a:pPr>
              <a:lnSpc>
                <a:spcPct val="90000"/>
              </a:lnSpc>
            </a:pPr>
            <a:r>
              <a:rPr lang="en-GB" altLang="en-US" sz="2000" dirty="0" smtClean="0">
                <a:latin typeface="Gill Sans MT" pitchFamily="34" charset="0"/>
              </a:rPr>
              <a:t>Programme of morning, afternoon and evening activities</a:t>
            </a:r>
          </a:p>
          <a:p>
            <a:pPr>
              <a:lnSpc>
                <a:spcPct val="90000"/>
              </a:lnSpc>
            </a:pPr>
            <a:endParaRPr lang="en-GB" altLang="en-US" sz="2000" dirty="0" smtClean="0">
              <a:latin typeface="Gill Sans MT" pitchFamily="34" charset="0"/>
            </a:endParaRPr>
          </a:p>
          <a:p>
            <a:pPr>
              <a:lnSpc>
                <a:spcPct val="90000"/>
              </a:lnSpc>
            </a:pPr>
            <a:r>
              <a:rPr lang="en-GB" altLang="en-US" sz="2000" dirty="0" smtClean="0">
                <a:latin typeface="Gill Sans MT" pitchFamily="34" charset="0"/>
              </a:rPr>
              <a:t>All specialist equipment included</a:t>
            </a:r>
          </a:p>
          <a:p>
            <a:pPr>
              <a:lnSpc>
                <a:spcPct val="90000"/>
              </a:lnSpc>
            </a:pPr>
            <a:endParaRPr lang="en-GB" altLang="en-US" sz="2000" dirty="0">
              <a:latin typeface="Gill Sans MT"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7" name="Picture 6"/>
          <p:cNvPicPr>
            <a:picLocks noChangeAspect="1"/>
          </p:cNvPicPr>
          <p:nvPr/>
        </p:nvPicPr>
        <p:blipFill>
          <a:blip r:embed="rId4"/>
          <a:stretch>
            <a:fillRect/>
          </a:stretch>
        </p:blipFill>
        <p:spPr>
          <a:xfrm>
            <a:off x="75420" y="5772626"/>
            <a:ext cx="1553874" cy="1085374"/>
          </a:xfrm>
          <a:prstGeom prst="rect">
            <a:avLst/>
          </a:prstGeom>
        </p:spPr>
      </p:pic>
      <p:pic>
        <p:nvPicPr>
          <p:cNvPr id="8" name="Picture 7"/>
          <p:cNvPicPr>
            <a:picLocks noChangeAspect="1"/>
          </p:cNvPicPr>
          <p:nvPr/>
        </p:nvPicPr>
        <p:blipFill>
          <a:blip r:embed="rId5"/>
          <a:stretch>
            <a:fillRect/>
          </a:stretch>
        </p:blipFill>
        <p:spPr>
          <a:xfrm>
            <a:off x="1629294" y="5991225"/>
            <a:ext cx="7514706" cy="866775"/>
          </a:xfrm>
          <a:prstGeom prst="rect">
            <a:avLst/>
          </a:prstGeom>
        </p:spPr>
      </p:pic>
      <p:pic>
        <p:nvPicPr>
          <p:cNvPr id="9" name="Picture 8"/>
          <p:cNvPicPr>
            <a:picLocks noChangeAspect="1"/>
          </p:cNvPicPr>
          <p:nvPr/>
        </p:nvPicPr>
        <p:blipFill>
          <a:blip r:embed="rId6"/>
          <a:stretch>
            <a:fillRect/>
          </a:stretch>
        </p:blipFill>
        <p:spPr>
          <a:xfrm>
            <a:off x="661641" y="1026740"/>
            <a:ext cx="2954396" cy="3883149"/>
          </a:xfrm>
          <a:prstGeom prst="rect">
            <a:avLst/>
          </a:prstGeom>
        </p:spPr>
      </p:pic>
    </p:spTree>
    <p:extLst>
      <p:ext uri="{BB962C8B-B14F-4D97-AF65-F5344CB8AC3E}">
        <p14:creationId xmlns:p14="http://schemas.microsoft.com/office/powerpoint/2010/main" val="295560070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371649"/>
            <a:ext cx="9020175" cy="5067300"/>
          </a:xfrm>
          <a:prstGeom prst="rect">
            <a:avLst/>
          </a:prstGeom>
        </p:spPr>
      </p:pic>
      <p:pic>
        <p:nvPicPr>
          <p:cNvPr id="3" name="Picture 2"/>
          <p:cNvPicPr>
            <a:picLocks noChangeAspect="1"/>
          </p:cNvPicPr>
          <p:nvPr/>
        </p:nvPicPr>
        <p:blipFill>
          <a:blip r:embed="rId4"/>
          <a:stretch>
            <a:fillRect/>
          </a:stretch>
        </p:blipFill>
        <p:spPr>
          <a:xfrm>
            <a:off x="1629294" y="5991225"/>
            <a:ext cx="7514706" cy="866775"/>
          </a:xfrm>
          <a:prstGeom prst="rect">
            <a:avLst/>
          </a:prstGeom>
        </p:spPr>
      </p:pic>
      <p:pic>
        <p:nvPicPr>
          <p:cNvPr id="4" name="Picture 3"/>
          <p:cNvPicPr>
            <a:picLocks noChangeAspect="1"/>
          </p:cNvPicPr>
          <p:nvPr/>
        </p:nvPicPr>
        <p:blipFill>
          <a:blip r:embed="rId5"/>
          <a:stretch>
            <a:fillRect/>
          </a:stretch>
        </p:blipFill>
        <p:spPr>
          <a:xfrm>
            <a:off x="75420" y="5772626"/>
            <a:ext cx="1553874" cy="1085374"/>
          </a:xfrm>
          <a:prstGeom prst="rect">
            <a:avLst/>
          </a:prstGeom>
        </p:spPr>
      </p:pic>
    </p:spTree>
    <p:extLst>
      <p:ext uri="{BB962C8B-B14F-4D97-AF65-F5344CB8AC3E}">
        <p14:creationId xmlns:p14="http://schemas.microsoft.com/office/powerpoint/2010/main" val="31246853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96389" y="160020"/>
            <a:ext cx="7406640" cy="1356360"/>
          </a:xfrm>
        </p:spPr>
        <p:txBody>
          <a:bodyPr/>
          <a:lstStyle/>
          <a:p>
            <a:pPr eaLnBrk="1" hangingPunct="1"/>
            <a:r>
              <a:rPr lang="en-GB" altLang="en-US" dirty="0" smtClean="0">
                <a:latin typeface="Gill Sans MT" pitchFamily="34" charset="0"/>
              </a:rPr>
              <a:t>A range of challenges….</a:t>
            </a:r>
          </a:p>
        </p:txBody>
      </p:sp>
      <p:sp>
        <p:nvSpPr>
          <p:cNvPr id="16387" name="Rectangle 3"/>
          <p:cNvSpPr>
            <a:spLocks noChangeArrowheads="1"/>
          </p:cNvSpPr>
          <p:nvPr/>
        </p:nvSpPr>
        <p:spPr bwMode="auto">
          <a:xfrm>
            <a:off x="-1293813" y="-2101850"/>
            <a:ext cx="5207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bg1"/>
                </a:solidFill>
                <a:latin typeface="Trebuchet MS" pitchFamily="34" charset="0"/>
              </a:defRPr>
            </a:lvl1pPr>
            <a:lvl2pPr marL="742950" indent="-285750" eaLnBrk="0" hangingPunct="0">
              <a:spcBef>
                <a:spcPct val="20000"/>
              </a:spcBef>
              <a:buChar char="•"/>
              <a:defRPr sz="2400">
                <a:solidFill>
                  <a:schemeClr val="bg1"/>
                </a:solidFill>
                <a:latin typeface="Trebuchet MS" pitchFamily="34" charset="0"/>
              </a:defRPr>
            </a:lvl2pPr>
            <a:lvl3pPr marL="1143000" indent="-228600" eaLnBrk="0" hangingPunct="0">
              <a:spcBef>
                <a:spcPct val="20000"/>
              </a:spcBef>
              <a:buChar char="•"/>
              <a:defRPr sz="2400">
                <a:solidFill>
                  <a:schemeClr val="tx1"/>
                </a:solidFill>
                <a:latin typeface="Trebuchet MS" pitchFamily="34" charset="0"/>
              </a:defRPr>
            </a:lvl3pPr>
            <a:lvl4pPr marL="1600200" indent="-228600" eaLnBrk="0" hangingPunct="0">
              <a:spcBef>
                <a:spcPct val="20000"/>
              </a:spcBef>
              <a:buChar char="–"/>
              <a:defRPr sz="2000">
                <a:solidFill>
                  <a:schemeClr val="tx1"/>
                </a:solidFill>
                <a:latin typeface="Trebuchet MS" pitchFamily="34" charset="0"/>
              </a:defRPr>
            </a:lvl4pPr>
            <a:lvl5pPr marL="2057400" indent="-228600" eaLnBrk="0" hangingPunct="0">
              <a:spcBef>
                <a:spcPct val="20000"/>
              </a:spcBef>
              <a:buChar char="»"/>
              <a:defRPr sz="2000">
                <a:solidFill>
                  <a:schemeClr val="tx1"/>
                </a:solidFill>
                <a:latin typeface="Trebuchet MS" pitchFamily="34" charset="0"/>
              </a:defRPr>
            </a:lvl5pPr>
            <a:lvl6pPr marL="2514600" indent="-228600" eaLnBrk="0" fontAlgn="base" hangingPunct="0">
              <a:spcBef>
                <a:spcPct val="20000"/>
              </a:spcBef>
              <a:spcAft>
                <a:spcPct val="0"/>
              </a:spcAft>
              <a:buChar char="»"/>
              <a:defRPr sz="2000">
                <a:solidFill>
                  <a:schemeClr val="tx1"/>
                </a:solidFill>
                <a:latin typeface="Trebuchet MS" pitchFamily="34" charset="0"/>
              </a:defRPr>
            </a:lvl6pPr>
            <a:lvl7pPr marL="2971800" indent="-228600" eaLnBrk="0" fontAlgn="base" hangingPunct="0">
              <a:spcBef>
                <a:spcPct val="20000"/>
              </a:spcBef>
              <a:spcAft>
                <a:spcPct val="0"/>
              </a:spcAft>
              <a:buChar char="»"/>
              <a:defRPr sz="2000">
                <a:solidFill>
                  <a:schemeClr val="tx1"/>
                </a:solidFill>
                <a:latin typeface="Trebuchet MS" pitchFamily="34" charset="0"/>
              </a:defRPr>
            </a:lvl7pPr>
            <a:lvl8pPr marL="3429000" indent="-228600" eaLnBrk="0" fontAlgn="base" hangingPunct="0">
              <a:spcBef>
                <a:spcPct val="20000"/>
              </a:spcBef>
              <a:spcAft>
                <a:spcPct val="0"/>
              </a:spcAft>
              <a:buChar char="»"/>
              <a:defRPr sz="2000">
                <a:solidFill>
                  <a:schemeClr val="tx1"/>
                </a:solidFill>
                <a:latin typeface="Trebuchet MS" pitchFamily="34" charset="0"/>
              </a:defRPr>
            </a:lvl8pPr>
            <a:lvl9pPr marL="3886200" indent="-228600" eaLnBrk="0" fontAlgn="base" hangingPunct="0">
              <a:spcBef>
                <a:spcPct val="20000"/>
              </a:spcBef>
              <a:spcAft>
                <a:spcPct val="0"/>
              </a:spcAft>
              <a:buChar char="»"/>
              <a:defRPr sz="2000">
                <a:solidFill>
                  <a:schemeClr val="tx1"/>
                </a:solidFill>
                <a:latin typeface="Trebuchet MS" pitchFamily="34" charset="0"/>
              </a:defRPr>
            </a:lvl9pPr>
          </a:lstStyle>
          <a:p>
            <a:pPr eaLnBrk="1" hangingPunct="1">
              <a:spcBef>
                <a:spcPct val="0"/>
              </a:spcBef>
              <a:buFontTx/>
              <a:buNone/>
            </a:pPr>
            <a:endParaRPr lang="en-US" altLang="en-US" sz="2400">
              <a:solidFill>
                <a:schemeClr val="tx1"/>
              </a:solidFill>
              <a:latin typeface="Calibri" pitchFamily="34" charset="0"/>
            </a:endParaRPr>
          </a:p>
        </p:txBody>
      </p:sp>
      <p:sp>
        <p:nvSpPr>
          <p:cNvPr id="16388" name="Line 4"/>
          <p:cNvSpPr>
            <a:spLocks noChangeShapeType="1"/>
          </p:cNvSpPr>
          <p:nvPr/>
        </p:nvSpPr>
        <p:spPr bwMode="auto">
          <a:xfrm>
            <a:off x="5902325" y="1154113"/>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aphicFrame>
        <p:nvGraphicFramePr>
          <p:cNvPr id="112645" name="Group 5"/>
          <p:cNvGraphicFramePr>
            <a:graphicFrameLocks noGrp="1"/>
          </p:cNvGraphicFramePr>
          <p:nvPr/>
        </p:nvGraphicFramePr>
        <p:xfrm>
          <a:off x="-1284288" y="-2092325"/>
          <a:ext cx="511175" cy="457200"/>
        </p:xfrm>
        <a:graphic>
          <a:graphicData uri="http://schemas.openxmlformats.org/drawingml/2006/table">
            <a:tbl>
              <a:tblPr/>
              <a:tblGrid>
                <a:gridCol w="511175">
                  <a:extLst>
                    <a:ext uri="{9D8B030D-6E8A-4147-A177-3AD203B41FA5}">
                      <a16:colId xmlns:a16="http://schemas.microsoft.com/office/drawing/2014/main" val="20000"/>
                    </a:ext>
                  </a:extLst>
                </a:gridCol>
              </a:tblGrid>
              <a:tr h="161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bg1"/>
                        </a:solidFill>
                        <a:effectLst/>
                        <a:latin typeface="Trebuchet MS" pitchFamily="34" charset="0"/>
                      </a:endParaRPr>
                    </a:p>
                  </a:txBody>
                  <a:tcPr anchor="ct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16391" name="Line 11"/>
          <p:cNvSpPr>
            <a:spLocks noChangeShapeType="1"/>
          </p:cNvSpPr>
          <p:nvPr/>
        </p:nvSpPr>
        <p:spPr bwMode="auto">
          <a:xfrm>
            <a:off x="5376863" y="-9874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92" name="Line 12"/>
          <p:cNvSpPr>
            <a:spLocks noChangeShapeType="1"/>
          </p:cNvSpPr>
          <p:nvPr/>
        </p:nvSpPr>
        <p:spPr bwMode="auto">
          <a:xfrm>
            <a:off x="5641975" y="-9874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93" name="Rectangle 18"/>
          <p:cNvSpPr>
            <a:spLocks noChangeArrowheads="1"/>
          </p:cNvSpPr>
          <p:nvPr/>
        </p:nvSpPr>
        <p:spPr bwMode="auto">
          <a:xfrm>
            <a:off x="182563" y="838200"/>
            <a:ext cx="8839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800">
                <a:solidFill>
                  <a:schemeClr val="bg1"/>
                </a:solidFill>
                <a:latin typeface="Trebuchet MS" pitchFamily="34" charset="0"/>
              </a:defRPr>
            </a:lvl1pPr>
            <a:lvl2pPr marL="742950" indent="-285750" eaLnBrk="0" hangingPunct="0">
              <a:spcBef>
                <a:spcPct val="20000"/>
              </a:spcBef>
              <a:buChar char="•"/>
              <a:defRPr sz="2400">
                <a:solidFill>
                  <a:schemeClr val="bg1"/>
                </a:solidFill>
                <a:latin typeface="Trebuchet MS" pitchFamily="34" charset="0"/>
              </a:defRPr>
            </a:lvl2pPr>
            <a:lvl3pPr marL="1143000" indent="-228600" eaLnBrk="0" hangingPunct="0">
              <a:spcBef>
                <a:spcPct val="20000"/>
              </a:spcBef>
              <a:buChar char="•"/>
              <a:defRPr sz="2400">
                <a:solidFill>
                  <a:schemeClr val="tx1"/>
                </a:solidFill>
                <a:latin typeface="Trebuchet MS" pitchFamily="34" charset="0"/>
              </a:defRPr>
            </a:lvl3pPr>
            <a:lvl4pPr marL="1600200" indent="-228600" eaLnBrk="0" hangingPunct="0">
              <a:spcBef>
                <a:spcPct val="20000"/>
              </a:spcBef>
              <a:buChar char="–"/>
              <a:defRPr sz="2000">
                <a:solidFill>
                  <a:schemeClr val="tx1"/>
                </a:solidFill>
                <a:latin typeface="Trebuchet MS" pitchFamily="34" charset="0"/>
              </a:defRPr>
            </a:lvl4pPr>
            <a:lvl5pPr marL="2057400" indent="-228600" eaLnBrk="0" hangingPunct="0">
              <a:spcBef>
                <a:spcPct val="20000"/>
              </a:spcBef>
              <a:buChar char="»"/>
              <a:defRPr sz="2000">
                <a:solidFill>
                  <a:schemeClr val="tx1"/>
                </a:solidFill>
                <a:latin typeface="Trebuchet MS" pitchFamily="34" charset="0"/>
              </a:defRPr>
            </a:lvl5pPr>
            <a:lvl6pPr marL="2514600" indent="-228600" eaLnBrk="0" fontAlgn="base" hangingPunct="0">
              <a:spcBef>
                <a:spcPct val="20000"/>
              </a:spcBef>
              <a:spcAft>
                <a:spcPct val="0"/>
              </a:spcAft>
              <a:buChar char="»"/>
              <a:defRPr sz="2000">
                <a:solidFill>
                  <a:schemeClr val="tx1"/>
                </a:solidFill>
                <a:latin typeface="Trebuchet MS" pitchFamily="34" charset="0"/>
              </a:defRPr>
            </a:lvl6pPr>
            <a:lvl7pPr marL="2971800" indent="-228600" eaLnBrk="0" fontAlgn="base" hangingPunct="0">
              <a:spcBef>
                <a:spcPct val="20000"/>
              </a:spcBef>
              <a:spcAft>
                <a:spcPct val="0"/>
              </a:spcAft>
              <a:buChar char="»"/>
              <a:defRPr sz="2000">
                <a:solidFill>
                  <a:schemeClr val="tx1"/>
                </a:solidFill>
                <a:latin typeface="Trebuchet MS" pitchFamily="34" charset="0"/>
              </a:defRPr>
            </a:lvl7pPr>
            <a:lvl8pPr marL="3429000" indent="-228600" eaLnBrk="0" fontAlgn="base" hangingPunct="0">
              <a:spcBef>
                <a:spcPct val="20000"/>
              </a:spcBef>
              <a:spcAft>
                <a:spcPct val="0"/>
              </a:spcAft>
              <a:buChar char="»"/>
              <a:defRPr sz="2000">
                <a:solidFill>
                  <a:schemeClr val="tx1"/>
                </a:solidFill>
                <a:latin typeface="Trebuchet MS" pitchFamily="34" charset="0"/>
              </a:defRPr>
            </a:lvl8pPr>
            <a:lvl9pPr marL="3886200" indent="-228600" eaLnBrk="0" fontAlgn="base" hangingPunct="0">
              <a:spcBef>
                <a:spcPct val="20000"/>
              </a:spcBef>
              <a:spcAft>
                <a:spcPct val="0"/>
              </a:spcAft>
              <a:buChar char="»"/>
              <a:defRPr sz="2000">
                <a:solidFill>
                  <a:schemeClr val="tx1"/>
                </a:solidFill>
                <a:latin typeface="Trebuchet MS" pitchFamily="34" charset="0"/>
              </a:defRPr>
            </a:lvl9pPr>
          </a:lstStyle>
          <a:p>
            <a:pPr algn="ctr" eaLnBrk="1" hangingPunct="1">
              <a:spcBef>
                <a:spcPct val="0"/>
              </a:spcBef>
              <a:buFontTx/>
              <a:buNone/>
            </a:pPr>
            <a:endParaRPr lang="en-GB" altLang="en-US" sz="2400" baseline="0" dirty="0">
              <a:latin typeface="Gill Sans MT" pitchFamily="34" charset="0"/>
            </a:endParaRPr>
          </a:p>
        </p:txBody>
      </p:sp>
      <p:sp>
        <p:nvSpPr>
          <p:cNvPr id="18" name="Rectangle 8"/>
          <p:cNvSpPr txBox="1">
            <a:spLocks noChangeArrowheads="1"/>
          </p:cNvSpPr>
          <p:nvPr/>
        </p:nvSpPr>
        <p:spPr bwMode="auto">
          <a:xfrm>
            <a:off x="182563" y="4424154"/>
            <a:ext cx="7720466"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defRPr sz="2000">
                <a:solidFill>
                  <a:schemeClr val="tx1"/>
                </a:solidFill>
                <a:latin typeface="+mn-lt"/>
              </a:defRPr>
            </a:lvl6pPr>
            <a:lvl7pPr marL="2971800" indent="-228600" algn="l" rtl="0" fontAlgn="base">
              <a:spcBef>
                <a:spcPct val="20000"/>
              </a:spcBef>
              <a:spcAft>
                <a:spcPct val="0"/>
              </a:spcAft>
              <a:defRPr sz="2000">
                <a:solidFill>
                  <a:schemeClr val="tx1"/>
                </a:solidFill>
                <a:latin typeface="+mn-lt"/>
              </a:defRPr>
            </a:lvl7pPr>
            <a:lvl8pPr marL="3429000" indent="-228600" algn="l" rtl="0" fontAlgn="base">
              <a:spcBef>
                <a:spcPct val="20000"/>
              </a:spcBef>
              <a:spcAft>
                <a:spcPct val="0"/>
              </a:spcAft>
              <a:defRPr sz="2000">
                <a:solidFill>
                  <a:schemeClr val="tx1"/>
                </a:solidFill>
                <a:latin typeface="+mn-lt"/>
              </a:defRPr>
            </a:lvl8pPr>
            <a:lvl9pPr marL="3886200" indent="-228600" algn="l" rtl="0" fontAlgn="base">
              <a:spcBef>
                <a:spcPct val="20000"/>
              </a:spcBef>
              <a:spcAft>
                <a:spcPct val="0"/>
              </a:spcAft>
              <a:defRPr sz="2000">
                <a:solidFill>
                  <a:schemeClr val="tx1"/>
                </a:solidFill>
                <a:latin typeface="+mn-lt"/>
              </a:defRPr>
            </a:lvl9pPr>
          </a:lstStyle>
          <a:p>
            <a:pPr>
              <a:lnSpc>
                <a:spcPct val="90000"/>
              </a:lnSpc>
            </a:pPr>
            <a:r>
              <a:rPr lang="en-GB" altLang="en-US" sz="2000" kern="0" baseline="0" dirty="0" smtClean="0">
                <a:latin typeface="Gill Sans MT" pitchFamily="34" charset="0"/>
              </a:rPr>
              <a:t>Games evening</a:t>
            </a:r>
          </a:p>
          <a:p>
            <a:pPr>
              <a:lnSpc>
                <a:spcPct val="90000"/>
              </a:lnSpc>
            </a:pPr>
            <a:r>
              <a:rPr lang="en-GB" altLang="en-US" sz="2000" kern="0" baseline="0" dirty="0" smtClean="0">
                <a:latin typeface="Gill Sans MT" pitchFamily="34" charset="0"/>
              </a:rPr>
              <a:t>Quiz Night</a:t>
            </a:r>
          </a:p>
          <a:p>
            <a:pPr>
              <a:lnSpc>
                <a:spcPct val="90000"/>
              </a:lnSpc>
            </a:pPr>
            <a:r>
              <a:rPr lang="en-GB" altLang="en-US" sz="2000" kern="0" baseline="0" dirty="0" smtClean="0">
                <a:latin typeface="Gill Sans MT" pitchFamily="34" charset="0"/>
              </a:rPr>
              <a:t>Epic Engineering</a:t>
            </a:r>
          </a:p>
          <a:p>
            <a:pPr>
              <a:lnSpc>
                <a:spcPct val="90000"/>
              </a:lnSpc>
            </a:pPr>
            <a:r>
              <a:rPr lang="en-GB" altLang="en-US" sz="2000" kern="0" baseline="0" dirty="0" smtClean="0">
                <a:latin typeface="Gill Sans MT" pitchFamily="34" charset="0"/>
              </a:rPr>
              <a:t>Film night</a:t>
            </a:r>
            <a:br>
              <a:rPr lang="en-GB" altLang="en-US" sz="2000" kern="0" baseline="0" dirty="0" smtClean="0">
                <a:latin typeface="Gill Sans MT" pitchFamily="34" charset="0"/>
              </a:rPr>
            </a:br>
            <a:endParaRPr lang="en-GB" altLang="en-US" sz="2000" kern="0" baseline="0" dirty="0" smtClean="0">
              <a:latin typeface="Gill Sans MT"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12" name="Picture 11"/>
          <p:cNvPicPr>
            <a:picLocks noChangeAspect="1"/>
          </p:cNvPicPr>
          <p:nvPr/>
        </p:nvPicPr>
        <p:blipFill>
          <a:blip r:embed="rId4"/>
          <a:stretch>
            <a:fillRect/>
          </a:stretch>
        </p:blipFill>
        <p:spPr>
          <a:xfrm>
            <a:off x="75420" y="5772626"/>
            <a:ext cx="1553874" cy="1085374"/>
          </a:xfrm>
          <a:prstGeom prst="rect">
            <a:avLst/>
          </a:prstGeom>
        </p:spPr>
      </p:pic>
      <p:pic>
        <p:nvPicPr>
          <p:cNvPr id="4" name="Picture 3"/>
          <p:cNvPicPr>
            <a:picLocks noChangeAspect="1"/>
          </p:cNvPicPr>
          <p:nvPr/>
        </p:nvPicPr>
        <p:blipFill>
          <a:blip r:embed="rId5"/>
          <a:stretch>
            <a:fillRect/>
          </a:stretch>
        </p:blipFill>
        <p:spPr>
          <a:xfrm>
            <a:off x="3786767" y="1467546"/>
            <a:ext cx="1685598" cy="2109159"/>
          </a:xfrm>
          <a:prstGeom prst="rect">
            <a:avLst/>
          </a:prstGeom>
        </p:spPr>
      </p:pic>
      <p:pic>
        <p:nvPicPr>
          <p:cNvPr id="5" name="Picture 4"/>
          <p:cNvPicPr>
            <a:picLocks noChangeAspect="1"/>
          </p:cNvPicPr>
          <p:nvPr/>
        </p:nvPicPr>
        <p:blipFill>
          <a:blip r:embed="rId6"/>
          <a:stretch>
            <a:fillRect/>
          </a:stretch>
        </p:blipFill>
        <p:spPr>
          <a:xfrm>
            <a:off x="5526664" y="1463019"/>
            <a:ext cx="1630637" cy="2089253"/>
          </a:xfrm>
          <a:prstGeom prst="rect">
            <a:avLst/>
          </a:prstGeom>
        </p:spPr>
      </p:pic>
      <p:pic>
        <p:nvPicPr>
          <p:cNvPr id="6" name="Picture 5"/>
          <p:cNvPicPr>
            <a:picLocks noChangeAspect="1"/>
          </p:cNvPicPr>
          <p:nvPr/>
        </p:nvPicPr>
        <p:blipFill>
          <a:blip r:embed="rId7"/>
          <a:stretch>
            <a:fillRect/>
          </a:stretch>
        </p:blipFill>
        <p:spPr>
          <a:xfrm>
            <a:off x="353775" y="1600199"/>
            <a:ext cx="1675174" cy="1896758"/>
          </a:xfrm>
          <a:prstGeom prst="rect">
            <a:avLst/>
          </a:prstGeom>
        </p:spPr>
      </p:pic>
      <p:pic>
        <p:nvPicPr>
          <p:cNvPr id="7" name="Picture 6"/>
          <p:cNvPicPr>
            <a:picLocks noChangeAspect="1"/>
          </p:cNvPicPr>
          <p:nvPr/>
        </p:nvPicPr>
        <p:blipFill>
          <a:blip r:embed="rId8"/>
          <a:stretch>
            <a:fillRect/>
          </a:stretch>
        </p:blipFill>
        <p:spPr>
          <a:xfrm>
            <a:off x="2083248" y="1489426"/>
            <a:ext cx="1649220" cy="2098222"/>
          </a:xfrm>
          <a:prstGeom prst="rect">
            <a:avLst/>
          </a:prstGeom>
        </p:spPr>
      </p:pic>
      <p:pic>
        <p:nvPicPr>
          <p:cNvPr id="8" name="Picture 7"/>
          <p:cNvPicPr>
            <a:picLocks noChangeAspect="1"/>
          </p:cNvPicPr>
          <p:nvPr/>
        </p:nvPicPr>
        <p:blipFill>
          <a:blip r:embed="rId9"/>
          <a:stretch>
            <a:fillRect/>
          </a:stretch>
        </p:blipFill>
        <p:spPr>
          <a:xfrm>
            <a:off x="307767" y="3548325"/>
            <a:ext cx="1688732" cy="2139650"/>
          </a:xfrm>
          <a:prstGeom prst="rect">
            <a:avLst/>
          </a:prstGeom>
        </p:spPr>
      </p:pic>
      <p:pic>
        <p:nvPicPr>
          <p:cNvPr id="9" name="Picture 8"/>
          <p:cNvPicPr>
            <a:picLocks noChangeAspect="1"/>
          </p:cNvPicPr>
          <p:nvPr/>
        </p:nvPicPr>
        <p:blipFill>
          <a:blip r:embed="rId10"/>
          <a:stretch>
            <a:fillRect/>
          </a:stretch>
        </p:blipFill>
        <p:spPr>
          <a:xfrm>
            <a:off x="2121703" y="3681009"/>
            <a:ext cx="1635133" cy="2006966"/>
          </a:xfrm>
          <a:prstGeom prst="rect">
            <a:avLst/>
          </a:prstGeom>
        </p:spPr>
      </p:pic>
      <p:pic>
        <p:nvPicPr>
          <p:cNvPr id="10" name="Picture 9"/>
          <p:cNvPicPr>
            <a:picLocks noChangeAspect="1"/>
          </p:cNvPicPr>
          <p:nvPr/>
        </p:nvPicPr>
        <p:blipFill>
          <a:blip r:embed="rId11"/>
          <a:stretch>
            <a:fillRect/>
          </a:stretch>
        </p:blipFill>
        <p:spPr>
          <a:xfrm>
            <a:off x="3786767" y="3680148"/>
            <a:ext cx="1701701" cy="2007827"/>
          </a:xfrm>
          <a:prstGeom prst="rect">
            <a:avLst/>
          </a:prstGeom>
        </p:spPr>
      </p:pic>
      <p:pic>
        <p:nvPicPr>
          <p:cNvPr id="13" name="Picture 12"/>
          <p:cNvPicPr>
            <a:picLocks noChangeAspect="1"/>
          </p:cNvPicPr>
          <p:nvPr/>
        </p:nvPicPr>
        <p:blipFill>
          <a:blip r:embed="rId12"/>
          <a:stretch>
            <a:fillRect/>
          </a:stretch>
        </p:blipFill>
        <p:spPr>
          <a:xfrm>
            <a:off x="5557071" y="3667074"/>
            <a:ext cx="1654529" cy="2076779"/>
          </a:xfrm>
          <a:prstGeom prst="rect">
            <a:avLst/>
          </a:prstGeom>
        </p:spPr>
      </p:pic>
      <p:pic>
        <p:nvPicPr>
          <p:cNvPr id="14" name="Picture 13"/>
          <p:cNvPicPr>
            <a:picLocks noChangeAspect="1"/>
          </p:cNvPicPr>
          <p:nvPr/>
        </p:nvPicPr>
        <p:blipFill>
          <a:blip r:embed="rId13"/>
          <a:stretch>
            <a:fillRect/>
          </a:stretch>
        </p:blipFill>
        <p:spPr>
          <a:xfrm>
            <a:off x="7211600" y="1489426"/>
            <a:ext cx="1695421" cy="2079949"/>
          </a:xfrm>
          <a:prstGeom prst="rect">
            <a:avLst/>
          </a:prstGeom>
        </p:spPr>
      </p:pic>
      <p:pic>
        <p:nvPicPr>
          <p:cNvPr id="15" name="Picture 14"/>
          <p:cNvPicPr>
            <a:picLocks noChangeAspect="1"/>
          </p:cNvPicPr>
          <p:nvPr/>
        </p:nvPicPr>
        <p:blipFill>
          <a:blip r:embed="rId14"/>
          <a:stretch>
            <a:fillRect/>
          </a:stretch>
        </p:blipFill>
        <p:spPr>
          <a:xfrm>
            <a:off x="7305675" y="3680148"/>
            <a:ext cx="1593180" cy="2063705"/>
          </a:xfrm>
          <a:prstGeom prst="rect">
            <a:avLst/>
          </a:prstGeom>
        </p:spPr>
      </p:pic>
      <p:pic>
        <p:nvPicPr>
          <p:cNvPr id="24" name="Picture 23"/>
          <p:cNvPicPr>
            <a:picLocks noChangeAspect="1"/>
          </p:cNvPicPr>
          <p:nvPr/>
        </p:nvPicPr>
        <p:blipFill>
          <a:blip r:embed="rId15"/>
          <a:stretch>
            <a:fillRect/>
          </a:stretch>
        </p:blipFill>
        <p:spPr>
          <a:xfrm>
            <a:off x="1629294" y="5991225"/>
            <a:ext cx="7514706" cy="86677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a:xfrm>
            <a:off x="0" y="152400"/>
            <a:ext cx="8839200" cy="762000"/>
          </a:xfrm>
        </p:spPr>
        <p:txBody>
          <a:bodyPr/>
          <a:lstStyle/>
          <a:p>
            <a:r>
              <a:rPr lang="en-GB" altLang="en-US" dirty="0" smtClean="0">
                <a:latin typeface="Gill Sans MT" pitchFamily="34" charset="0"/>
              </a:rPr>
              <a:t>  Staff and Safety</a:t>
            </a:r>
          </a:p>
        </p:txBody>
      </p:sp>
      <p:sp>
        <p:nvSpPr>
          <p:cNvPr id="6154" name="Rectangle 2"/>
          <p:cNvSpPr>
            <a:spLocks noChangeArrowheads="1"/>
          </p:cNvSpPr>
          <p:nvPr/>
        </p:nvSpPr>
        <p:spPr bwMode="auto">
          <a:xfrm>
            <a:off x="228389" y="914400"/>
            <a:ext cx="5497540" cy="2342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eaLnBrk="0" hangingPunct="0">
              <a:spcBef>
                <a:spcPct val="20000"/>
              </a:spcBef>
              <a:buChar char="•"/>
              <a:defRPr sz="2800">
                <a:solidFill>
                  <a:schemeClr val="bg1"/>
                </a:solidFill>
                <a:latin typeface="Trebuchet MS" pitchFamily="34" charset="0"/>
              </a:defRPr>
            </a:lvl1pPr>
            <a:lvl2pPr marL="742950" indent="-285750" eaLnBrk="0" hangingPunct="0">
              <a:spcBef>
                <a:spcPct val="20000"/>
              </a:spcBef>
              <a:buChar char="•"/>
              <a:defRPr sz="2400">
                <a:solidFill>
                  <a:schemeClr val="bg1"/>
                </a:solidFill>
                <a:latin typeface="Trebuchet MS" pitchFamily="34" charset="0"/>
              </a:defRPr>
            </a:lvl2pPr>
            <a:lvl3pPr marL="1143000" indent="-228600" eaLnBrk="0" hangingPunct="0">
              <a:spcBef>
                <a:spcPct val="20000"/>
              </a:spcBef>
              <a:buChar char="•"/>
              <a:defRPr sz="2400">
                <a:solidFill>
                  <a:schemeClr val="tx1"/>
                </a:solidFill>
                <a:latin typeface="Trebuchet MS" pitchFamily="34" charset="0"/>
              </a:defRPr>
            </a:lvl3pPr>
            <a:lvl4pPr marL="1600200" indent="-228600" eaLnBrk="0" hangingPunct="0">
              <a:spcBef>
                <a:spcPct val="20000"/>
              </a:spcBef>
              <a:buChar char="–"/>
              <a:defRPr sz="2000">
                <a:solidFill>
                  <a:schemeClr val="tx1"/>
                </a:solidFill>
                <a:latin typeface="Trebuchet MS" pitchFamily="34" charset="0"/>
              </a:defRPr>
            </a:lvl4pPr>
            <a:lvl5pPr marL="2057400" indent="-228600" eaLnBrk="0" hangingPunct="0">
              <a:spcBef>
                <a:spcPct val="20000"/>
              </a:spcBef>
              <a:buChar char="»"/>
              <a:defRPr sz="2000">
                <a:solidFill>
                  <a:schemeClr val="tx1"/>
                </a:solidFill>
                <a:latin typeface="Trebuchet MS" pitchFamily="34" charset="0"/>
              </a:defRPr>
            </a:lvl5pPr>
            <a:lvl6pPr marL="2514600" indent="-228600" eaLnBrk="0" fontAlgn="base" hangingPunct="0">
              <a:spcBef>
                <a:spcPct val="20000"/>
              </a:spcBef>
              <a:spcAft>
                <a:spcPct val="0"/>
              </a:spcAft>
              <a:buChar char="»"/>
              <a:defRPr sz="2000">
                <a:solidFill>
                  <a:schemeClr val="tx1"/>
                </a:solidFill>
                <a:latin typeface="Trebuchet MS" pitchFamily="34" charset="0"/>
              </a:defRPr>
            </a:lvl6pPr>
            <a:lvl7pPr marL="2971800" indent="-228600" eaLnBrk="0" fontAlgn="base" hangingPunct="0">
              <a:spcBef>
                <a:spcPct val="20000"/>
              </a:spcBef>
              <a:spcAft>
                <a:spcPct val="0"/>
              </a:spcAft>
              <a:buChar char="»"/>
              <a:defRPr sz="2000">
                <a:solidFill>
                  <a:schemeClr val="tx1"/>
                </a:solidFill>
                <a:latin typeface="Trebuchet MS" pitchFamily="34" charset="0"/>
              </a:defRPr>
            </a:lvl7pPr>
            <a:lvl8pPr marL="3429000" indent="-228600" eaLnBrk="0" fontAlgn="base" hangingPunct="0">
              <a:spcBef>
                <a:spcPct val="20000"/>
              </a:spcBef>
              <a:spcAft>
                <a:spcPct val="0"/>
              </a:spcAft>
              <a:buChar char="»"/>
              <a:defRPr sz="2000">
                <a:solidFill>
                  <a:schemeClr val="tx1"/>
                </a:solidFill>
                <a:latin typeface="Trebuchet MS" pitchFamily="34" charset="0"/>
              </a:defRPr>
            </a:lvl8pPr>
            <a:lvl9pPr marL="3886200" indent="-228600" eaLnBrk="0" fontAlgn="base" hangingPunct="0">
              <a:spcBef>
                <a:spcPct val="20000"/>
              </a:spcBef>
              <a:spcAft>
                <a:spcPct val="0"/>
              </a:spcAft>
              <a:buChar char="»"/>
              <a:defRPr sz="2000">
                <a:solidFill>
                  <a:schemeClr val="tx1"/>
                </a:solidFill>
                <a:latin typeface="Trebuchet MS" pitchFamily="34" charset="0"/>
              </a:defRPr>
            </a:lvl9pPr>
          </a:lstStyle>
          <a:p>
            <a:pPr>
              <a:spcBef>
                <a:spcPct val="0"/>
              </a:spcBef>
              <a:buFontTx/>
              <a:buNone/>
            </a:pPr>
            <a:r>
              <a:rPr lang="en-GB" altLang="en-US" sz="2400" baseline="0" dirty="0" smtClean="0">
                <a:solidFill>
                  <a:srgbClr val="FF0000"/>
                </a:solidFill>
                <a:latin typeface="Gill Sans MT" pitchFamily="34" charset="0"/>
              </a:rPr>
              <a:t>Instructors are fully trained and assessed in all the activities they deliver.</a:t>
            </a:r>
          </a:p>
          <a:p>
            <a:pPr>
              <a:spcBef>
                <a:spcPct val="0"/>
              </a:spcBef>
              <a:buFontTx/>
              <a:buNone/>
            </a:pPr>
            <a:endParaRPr lang="en-GB" altLang="en-US" sz="2400" baseline="0" dirty="0" smtClean="0">
              <a:solidFill>
                <a:srgbClr val="FF0000"/>
              </a:solidFill>
              <a:latin typeface="Gill Sans MT" pitchFamily="34" charset="0"/>
            </a:endParaRPr>
          </a:p>
          <a:p>
            <a:pPr marL="342900" indent="-342900">
              <a:spcBef>
                <a:spcPct val="0"/>
              </a:spcBef>
            </a:pPr>
            <a:endParaRPr lang="en-GB" altLang="en-US" sz="2400" baseline="0" dirty="0">
              <a:solidFill>
                <a:srgbClr val="FF0000"/>
              </a:solidFill>
              <a:latin typeface="Gill Sans MT" pitchFamily="34" charset="0"/>
            </a:endParaRPr>
          </a:p>
        </p:txBody>
      </p:sp>
      <p:sp>
        <p:nvSpPr>
          <p:cNvPr id="15" name="Rectangle 2"/>
          <p:cNvSpPr>
            <a:spLocks noChangeArrowheads="1"/>
          </p:cNvSpPr>
          <p:nvPr/>
        </p:nvSpPr>
        <p:spPr bwMode="auto">
          <a:xfrm>
            <a:off x="228390" y="1903615"/>
            <a:ext cx="8694894" cy="3771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2800">
                <a:solidFill>
                  <a:schemeClr val="bg1"/>
                </a:solidFill>
                <a:latin typeface="Trebuchet MS" pitchFamily="34" charset="0"/>
              </a:defRPr>
            </a:lvl1pPr>
            <a:lvl2pPr marL="742950" indent="-285750" eaLnBrk="0" hangingPunct="0">
              <a:spcBef>
                <a:spcPct val="20000"/>
              </a:spcBef>
              <a:buChar char="•"/>
              <a:defRPr sz="2400">
                <a:solidFill>
                  <a:schemeClr val="bg1"/>
                </a:solidFill>
                <a:latin typeface="Trebuchet MS" pitchFamily="34" charset="0"/>
              </a:defRPr>
            </a:lvl2pPr>
            <a:lvl3pPr marL="1143000" indent="-228600" eaLnBrk="0" hangingPunct="0">
              <a:spcBef>
                <a:spcPct val="20000"/>
              </a:spcBef>
              <a:buChar char="•"/>
              <a:defRPr sz="2400">
                <a:solidFill>
                  <a:schemeClr val="tx1"/>
                </a:solidFill>
                <a:latin typeface="Trebuchet MS" pitchFamily="34" charset="0"/>
              </a:defRPr>
            </a:lvl3pPr>
            <a:lvl4pPr marL="1600200" indent="-228600" eaLnBrk="0" hangingPunct="0">
              <a:spcBef>
                <a:spcPct val="20000"/>
              </a:spcBef>
              <a:buChar char="–"/>
              <a:defRPr sz="2000">
                <a:solidFill>
                  <a:schemeClr val="tx1"/>
                </a:solidFill>
                <a:latin typeface="Trebuchet MS" pitchFamily="34" charset="0"/>
              </a:defRPr>
            </a:lvl4pPr>
            <a:lvl5pPr marL="2057400" indent="-228600" eaLnBrk="0" hangingPunct="0">
              <a:spcBef>
                <a:spcPct val="20000"/>
              </a:spcBef>
              <a:buChar char="»"/>
              <a:defRPr sz="2000">
                <a:solidFill>
                  <a:schemeClr val="tx1"/>
                </a:solidFill>
                <a:latin typeface="Trebuchet MS" pitchFamily="34" charset="0"/>
              </a:defRPr>
            </a:lvl5pPr>
            <a:lvl6pPr marL="2514600" indent="-228600" eaLnBrk="0" fontAlgn="base" hangingPunct="0">
              <a:spcBef>
                <a:spcPct val="20000"/>
              </a:spcBef>
              <a:spcAft>
                <a:spcPct val="0"/>
              </a:spcAft>
              <a:buChar char="»"/>
              <a:defRPr sz="2000">
                <a:solidFill>
                  <a:schemeClr val="tx1"/>
                </a:solidFill>
                <a:latin typeface="Trebuchet MS" pitchFamily="34" charset="0"/>
              </a:defRPr>
            </a:lvl6pPr>
            <a:lvl7pPr marL="2971800" indent="-228600" eaLnBrk="0" fontAlgn="base" hangingPunct="0">
              <a:spcBef>
                <a:spcPct val="20000"/>
              </a:spcBef>
              <a:spcAft>
                <a:spcPct val="0"/>
              </a:spcAft>
              <a:buChar char="»"/>
              <a:defRPr sz="2000">
                <a:solidFill>
                  <a:schemeClr val="tx1"/>
                </a:solidFill>
                <a:latin typeface="Trebuchet MS" pitchFamily="34" charset="0"/>
              </a:defRPr>
            </a:lvl7pPr>
            <a:lvl8pPr marL="3429000" indent="-228600" eaLnBrk="0" fontAlgn="base" hangingPunct="0">
              <a:spcBef>
                <a:spcPct val="20000"/>
              </a:spcBef>
              <a:spcAft>
                <a:spcPct val="0"/>
              </a:spcAft>
              <a:buChar char="»"/>
              <a:defRPr sz="2000">
                <a:solidFill>
                  <a:schemeClr val="tx1"/>
                </a:solidFill>
                <a:latin typeface="Trebuchet MS" pitchFamily="34" charset="0"/>
              </a:defRPr>
            </a:lvl8pPr>
            <a:lvl9pPr marL="3886200" indent="-228600" eaLnBrk="0" fontAlgn="base" hangingPunct="0">
              <a:spcBef>
                <a:spcPct val="20000"/>
              </a:spcBef>
              <a:spcAft>
                <a:spcPct val="0"/>
              </a:spcAft>
              <a:buChar char="»"/>
              <a:defRPr sz="2000">
                <a:solidFill>
                  <a:schemeClr val="tx1"/>
                </a:solidFill>
                <a:latin typeface="Trebuchet MS" pitchFamily="34" charset="0"/>
              </a:defRPr>
            </a:lvl9pPr>
          </a:lstStyle>
          <a:p>
            <a:pPr>
              <a:spcBef>
                <a:spcPct val="0"/>
              </a:spcBef>
              <a:buNone/>
            </a:pPr>
            <a:r>
              <a:rPr lang="en-GB" altLang="en-US" sz="2400" baseline="0" dirty="0" smtClean="0">
                <a:latin typeface="Gill Sans MT" pitchFamily="34" charset="0"/>
              </a:rPr>
              <a:t>In house – highly qualified senior staff</a:t>
            </a:r>
          </a:p>
          <a:p>
            <a:pPr>
              <a:spcBef>
                <a:spcPct val="0"/>
              </a:spcBef>
              <a:buNone/>
            </a:pPr>
            <a:r>
              <a:rPr lang="en-GB" altLang="en-US" sz="2400" baseline="0" dirty="0" smtClean="0">
                <a:latin typeface="Gill Sans MT" pitchFamily="34" charset="0"/>
              </a:rPr>
              <a:t>Qualifications – National Governing Bodies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7" name="Picture 6"/>
          <p:cNvPicPr>
            <a:picLocks noChangeAspect="1"/>
          </p:cNvPicPr>
          <p:nvPr/>
        </p:nvPicPr>
        <p:blipFill>
          <a:blip r:embed="rId4"/>
          <a:stretch>
            <a:fillRect/>
          </a:stretch>
        </p:blipFill>
        <p:spPr>
          <a:xfrm>
            <a:off x="75420" y="5772626"/>
            <a:ext cx="1553874" cy="1085374"/>
          </a:xfrm>
          <a:prstGeom prst="rect">
            <a:avLst/>
          </a:prstGeom>
        </p:spPr>
      </p:pic>
      <p:pic>
        <p:nvPicPr>
          <p:cNvPr id="2" name="Picture 1"/>
          <p:cNvPicPr>
            <a:picLocks noChangeAspect="1"/>
          </p:cNvPicPr>
          <p:nvPr/>
        </p:nvPicPr>
        <p:blipFill>
          <a:blip r:embed="rId5"/>
          <a:stretch>
            <a:fillRect/>
          </a:stretch>
        </p:blipFill>
        <p:spPr>
          <a:xfrm>
            <a:off x="5324475" y="533400"/>
            <a:ext cx="3514725" cy="3257550"/>
          </a:xfrm>
          <a:prstGeom prst="rect">
            <a:avLst/>
          </a:prstGeom>
        </p:spPr>
      </p:pic>
      <p:pic>
        <p:nvPicPr>
          <p:cNvPr id="5" name="Picture 4"/>
          <p:cNvPicPr>
            <a:picLocks noChangeAspect="1"/>
          </p:cNvPicPr>
          <p:nvPr/>
        </p:nvPicPr>
        <p:blipFill>
          <a:blip r:embed="rId6"/>
          <a:stretch>
            <a:fillRect/>
          </a:stretch>
        </p:blipFill>
        <p:spPr>
          <a:xfrm>
            <a:off x="402693" y="1842741"/>
            <a:ext cx="3695700" cy="2828925"/>
          </a:xfrm>
          <a:prstGeom prst="rect">
            <a:avLst/>
          </a:prstGeom>
        </p:spPr>
      </p:pic>
      <p:pic>
        <p:nvPicPr>
          <p:cNvPr id="6" name="Picture 5"/>
          <p:cNvPicPr>
            <a:picLocks noChangeAspect="1"/>
          </p:cNvPicPr>
          <p:nvPr/>
        </p:nvPicPr>
        <p:blipFill>
          <a:blip r:embed="rId7"/>
          <a:stretch>
            <a:fillRect/>
          </a:stretch>
        </p:blipFill>
        <p:spPr>
          <a:xfrm>
            <a:off x="4912780" y="3286198"/>
            <a:ext cx="2676740" cy="2676740"/>
          </a:xfrm>
          <a:prstGeom prst="rect">
            <a:avLst/>
          </a:prstGeom>
        </p:spPr>
      </p:pic>
      <p:sp>
        <p:nvSpPr>
          <p:cNvPr id="8" name="Rectangle 7"/>
          <p:cNvSpPr/>
          <p:nvPr/>
        </p:nvSpPr>
        <p:spPr>
          <a:xfrm>
            <a:off x="497164" y="5074953"/>
            <a:ext cx="3727302" cy="369332"/>
          </a:xfrm>
          <a:prstGeom prst="rect">
            <a:avLst/>
          </a:prstGeom>
        </p:spPr>
        <p:txBody>
          <a:bodyPr wrap="none">
            <a:spAutoFit/>
          </a:bodyPr>
          <a:lstStyle/>
          <a:p>
            <a:r>
              <a:rPr lang="en-GB" dirty="0"/>
              <a:t>https://ymca-fg.org/residential-visits/</a:t>
            </a:r>
          </a:p>
        </p:txBody>
      </p:sp>
      <p:pic>
        <p:nvPicPr>
          <p:cNvPr id="12" name="Picture 11"/>
          <p:cNvPicPr>
            <a:picLocks noChangeAspect="1"/>
          </p:cNvPicPr>
          <p:nvPr/>
        </p:nvPicPr>
        <p:blipFill>
          <a:blip r:embed="rId8"/>
          <a:stretch>
            <a:fillRect/>
          </a:stretch>
        </p:blipFill>
        <p:spPr>
          <a:xfrm>
            <a:off x="1629294" y="5991225"/>
            <a:ext cx="7514706" cy="866775"/>
          </a:xfrm>
          <a:prstGeom prst="rect">
            <a:avLst/>
          </a:prstGeom>
        </p:spPr>
      </p:pic>
    </p:spTree>
    <p:extLst>
      <p:ext uri="{BB962C8B-B14F-4D97-AF65-F5344CB8AC3E}">
        <p14:creationId xmlns:p14="http://schemas.microsoft.com/office/powerpoint/2010/main" val="419529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29294" y="5991225"/>
            <a:ext cx="7514706" cy="866775"/>
          </a:xfrm>
          <a:prstGeom prst="rect">
            <a:avLst/>
          </a:prstGeom>
        </p:spPr>
      </p:pic>
      <p:pic>
        <p:nvPicPr>
          <p:cNvPr id="3" name="Picture 2"/>
          <p:cNvPicPr>
            <a:picLocks noChangeAspect="1"/>
          </p:cNvPicPr>
          <p:nvPr/>
        </p:nvPicPr>
        <p:blipFill>
          <a:blip r:embed="rId3"/>
          <a:stretch>
            <a:fillRect/>
          </a:stretch>
        </p:blipFill>
        <p:spPr>
          <a:xfrm>
            <a:off x="75420" y="5772626"/>
            <a:ext cx="1553874" cy="1085374"/>
          </a:xfrm>
          <a:prstGeom prst="rect">
            <a:avLst/>
          </a:prstGeom>
        </p:spPr>
      </p:pic>
      <p:pic>
        <p:nvPicPr>
          <p:cNvPr id="4" name="Picture 3"/>
          <p:cNvPicPr>
            <a:picLocks noChangeAspect="1"/>
          </p:cNvPicPr>
          <p:nvPr/>
        </p:nvPicPr>
        <p:blipFill>
          <a:blip r:embed="rId4"/>
          <a:stretch>
            <a:fillRect/>
          </a:stretch>
        </p:blipFill>
        <p:spPr>
          <a:xfrm>
            <a:off x="1340083" y="234590"/>
            <a:ext cx="7100630" cy="5634196"/>
          </a:xfrm>
          <a:prstGeom prst="rect">
            <a:avLst/>
          </a:prstGeom>
        </p:spPr>
      </p:pic>
    </p:spTree>
    <p:extLst>
      <p:ext uri="{BB962C8B-B14F-4D97-AF65-F5344CB8AC3E}">
        <p14:creationId xmlns:p14="http://schemas.microsoft.com/office/powerpoint/2010/main" val="11923455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stretch>
            <a:fillRect/>
          </a:stretch>
        </p:blipFill>
        <p:spPr>
          <a:xfrm>
            <a:off x="1629294" y="6070783"/>
            <a:ext cx="7514706" cy="787217"/>
          </a:xfrm>
          <a:prstGeom prst="rect">
            <a:avLst/>
          </a:prstGeom>
        </p:spPr>
      </p:pic>
      <p:pic>
        <p:nvPicPr>
          <p:cNvPr id="17" name="Picture 16"/>
          <p:cNvPicPr>
            <a:picLocks noChangeAspect="1"/>
          </p:cNvPicPr>
          <p:nvPr/>
        </p:nvPicPr>
        <p:blipFill>
          <a:blip r:embed="rId4"/>
          <a:stretch>
            <a:fillRect/>
          </a:stretch>
        </p:blipFill>
        <p:spPr>
          <a:xfrm>
            <a:off x="188662" y="5897878"/>
            <a:ext cx="1374557" cy="960122"/>
          </a:xfrm>
          <a:prstGeom prst="rect">
            <a:avLst/>
          </a:prstGeom>
        </p:spPr>
      </p:pic>
      <p:pic>
        <p:nvPicPr>
          <p:cNvPr id="3" name="Picture 2"/>
          <p:cNvPicPr>
            <a:picLocks noChangeAspect="1"/>
          </p:cNvPicPr>
          <p:nvPr/>
        </p:nvPicPr>
        <p:blipFill>
          <a:blip r:embed="rId5"/>
          <a:stretch>
            <a:fillRect/>
          </a:stretch>
        </p:blipFill>
        <p:spPr>
          <a:xfrm>
            <a:off x="454376" y="366502"/>
            <a:ext cx="6837645" cy="5956766"/>
          </a:xfrm>
          <a:prstGeom prst="rect">
            <a:avLst/>
          </a:prstGeom>
        </p:spPr>
      </p:pic>
      <p:sp>
        <p:nvSpPr>
          <p:cNvPr id="14" name="TextBox 13"/>
          <p:cNvSpPr txBox="1"/>
          <p:nvPr/>
        </p:nvSpPr>
        <p:spPr>
          <a:xfrm>
            <a:off x="6204857" y="1771762"/>
            <a:ext cx="2312126" cy="830997"/>
          </a:xfrm>
          <a:prstGeom prst="rect">
            <a:avLst/>
          </a:prstGeom>
          <a:noFill/>
        </p:spPr>
        <p:txBody>
          <a:bodyPr wrap="square" rtlCol="0">
            <a:spAutoFit/>
          </a:bodyPr>
          <a:lstStyle/>
          <a:p>
            <a:r>
              <a:rPr lang="en-GB" dirty="0" smtClean="0">
                <a:solidFill>
                  <a:schemeClr val="bg1"/>
                </a:solidFill>
              </a:rPr>
              <a:t>Waterproof trousers not essential – if you have spare trousers</a:t>
            </a:r>
            <a:endParaRPr lang="en-GB" dirty="0">
              <a:solidFill>
                <a:schemeClr val="bg1"/>
              </a:solidFill>
            </a:endParaRPr>
          </a:p>
        </p:txBody>
      </p:sp>
      <p:cxnSp>
        <p:nvCxnSpPr>
          <p:cNvPr id="11" name="Straight Arrow Connector 10"/>
          <p:cNvCxnSpPr/>
          <p:nvPr/>
        </p:nvCxnSpPr>
        <p:spPr bwMode="auto">
          <a:xfrm flipH="1" flipV="1">
            <a:off x="5834259" y="4386732"/>
            <a:ext cx="1398913" cy="138425"/>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cxnSp>
        <p:nvCxnSpPr>
          <p:cNvPr id="15" name="Straight Arrow Connector 14"/>
          <p:cNvCxnSpPr/>
          <p:nvPr/>
        </p:nvCxnSpPr>
        <p:spPr bwMode="auto">
          <a:xfrm flipH="1" flipV="1">
            <a:off x="4032486" y="2632067"/>
            <a:ext cx="2379815" cy="233404"/>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16" name="TextBox 15"/>
          <p:cNvSpPr txBox="1"/>
          <p:nvPr/>
        </p:nvSpPr>
        <p:spPr>
          <a:xfrm>
            <a:off x="5197006" y="5676937"/>
            <a:ext cx="2310939" cy="646331"/>
          </a:xfrm>
          <a:prstGeom prst="rect">
            <a:avLst/>
          </a:prstGeom>
          <a:noFill/>
        </p:spPr>
        <p:txBody>
          <a:bodyPr wrap="square" rtlCol="0">
            <a:spAutoFit/>
          </a:bodyPr>
          <a:lstStyle/>
          <a:p>
            <a:r>
              <a:rPr lang="en-GB" dirty="0" smtClean="0">
                <a:solidFill>
                  <a:srgbClr val="FF0000"/>
                </a:solidFill>
              </a:rPr>
              <a:t>No money or mobile phones!</a:t>
            </a:r>
            <a:endParaRPr lang="en-GB" dirty="0">
              <a:solidFill>
                <a:srgbClr val="FF0000"/>
              </a:solidFill>
            </a:endParaRPr>
          </a:p>
        </p:txBody>
      </p:sp>
      <p:sp>
        <p:nvSpPr>
          <p:cNvPr id="19" name="TextBox 18"/>
          <p:cNvSpPr txBox="1"/>
          <p:nvPr/>
        </p:nvSpPr>
        <p:spPr>
          <a:xfrm>
            <a:off x="6412301" y="2612986"/>
            <a:ext cx="1999805" cy="646331"/>
          </a:xfrm>
          <a:prstGeom prst="rect">
            <a:avLst/>
          </a:prstGeom>
          <a:noFill/>
        </p:spPr>
        <p:txBody>
          <a:bodyPr wrap="square" rtlCol="0">
            <a:spAutoFit/>
          </a:bodyPr>
          <a:lstStyle/>
          <a:p>
            <a:r>
              <a:rPr lang="en-GB" dirty="0" smtClean="0"/>
              <a:t>Sleeping bags and pillows</a:t>
            </a:r>
            <a:endParaRPr lang="en-GB" dirty="0"/>
          </a:p>
        </p:txBody>
      </p:sp>
      <p:sp>
        <p:nvSpPr>
          <p:cNvPr id="5" name="TextBox 4"/>
          <p:cNvSpPr txBox="1"/>
          <p:nvPr/>
        </p:nvSpPr>
        <p:spPr>
          <a:xfrm>
            <a:off x="7370435" y="3793558"/>
            <a:ext cx="1561693" cy="1477328"/>
          </a:xfrm>
          <a:prstGeom prst="rect">
            <a:avLst/>
          </a:prstGeom>
          <a:noFill/>
        </p:spPr>
        <p:txBody>
          <a:bodyPr wrap="square" rtlCol="0">
            <a:spAutoFit/>
          </a:bodyPr>
          <a:lstStyle/>
          <a:p>
            <a:r>
              <a:rPr lang="en-GB" dirty="0" smtClean="0"/>
              <a:t>2 trainers (one pair that can get wet or </a:t>
            </a:r>
          </a:p>
          <a:p>
            <a:r>
              <a:rPr lang="en-GB" dirty="0"/>
              <a:t>w</a:t>
            </a:r>
            <a:r>
              <a:rPr lang="en-GB" dirty="0" smtClean="0"/>
              <a:t>etsuit booties)</a:t>
            </a:r>
            <a:endParaRPr lang="en-GB" dirty="0"/>
          </a:p>
        </p:txBody>
      </p:sp>
      <p:pic>
        <p:nvPicPr>
          <p:cNvPr id="9" name="Picture 8"/>
          <p:cNvPicPr>
            <a:picLocks noChangeAspect="1"/>
          </p:cNvPicPr>
          <p:nvPr/>
        </p:nvPicPr>
        <p:blipFill>
          <a:blip r:embed="rId6"/>
          <a:stretch>
            <a:fillRect/>
          </a:stretch>
        </p:blipFill>
        <p:spPr>
          <a:xfrm>
            <a:off x="3570749" y="5258681"/>
            <a:ext cx="4695825" cy="1457325"/>
          </a:xfrm>
          <a:prstGeom prst="rect">
            <a:avLst/>
          </a:prstGeom>
          <a:solidFill>
            <a:srgbClr val="FF9900"/>
          </a:solid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90749" y="196286"/>
            <a:ext cx="7406640" cy="1356360"/>
          </a:xfrm>
        </p:spPr>
        <p:txBody>
          <a:bodyPr/>
          <a:lstStyle/>
          <a:p>
            <a:pPr eaLnBrk="1" hangingPunct="1"/>
            <a:r>
              <a:rPr lang="en-GB" altLang="en-US" dirty="0" smtClean="0">
                <a:latin typeface="Gill Sans MT" pitchFamily="34" charset="0"/>
              </a:rPr>
              <a:t>Final Steps – Further Information</a:t>
            </a:r>
          </a:p>
        </p:txBody>
      </p:sp>
      <p:sp>
        <p:nvSpPr>
          <p:cNvPr id="6" name="Rectangle 8"/>
          <p:cNvSpPr txBox="1">
            <a:spLocks noChangeArrowheads="1"/>
          </p:cNvSpPr>
          <p:nvPr/>
        </p:nvSpPr>
        <p:spPr bwMode="auto">
          <a:xfrm>
            <a:off x="535371" y="1240158"/>
            <a:ext cx="8073052" cy="3488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defRPr sz="2000">
                <a:solidFill>
                  <a:schemeClr val="tx1"/>
                </a:solidFill>
                <a:latin typeface="+mn-lt"/>
              </a:defRPr>
            </a:lvl6pPr>
            <a:lvl7pPr marL="2971800" indent="-228600" algn="l" rtl="0" fontAlgn="base">
              <a:spcBef>
                <a:spcPct val="20000"/>
              </a:spcBef>
              <a:spcAft>
                <a:spcPct val="0"/>
              </a:spcAft>
              <a:defRPr sz="2000">
                <a:solidFill>
                  <a:schemeClr val="tx1"/>
                </a:solidFill>
                <a:latin typeface="+mn-lt"/>
              </a:defRPr>
            </a:lvl7pPr>
            <a:lvl8pPr marL="3429000" indent="-228600" algn="l" rtl="0" fontAlgn="base">
              <a:spcBef>
                <a:spcPct val="20000"/>
              </a:spcBef>
              <a:spcAft>
                <a:spcPct val="0"/>
              </a:spcAft>
              <a:defRPr sz="2000">
                <a:solidFill>
                  <a:schemeClr val="tx1"/>
                </a:solidFill>
                <a:latin typeface="+mn-lt"/>
              </a:defRPr>
            </a:lvl8pPr>
            <a:lvl9pPr marL="3886200" indent="-228600" algn="l" rtl="0" fontAlgn="base">
              <a:spcBef>
                <a:spcPct val="20000"/>
              </a:spcBef>
              <a:spcAft>
                <a:spcPct val="0"/>
              </a:spcAft>
              <a:defRPr sz="2000">
                <a:solidFill>
                  <a:schemeClr val="tx1"/>
                </a:solidFill>
                <a:latin typeface="+mn-lt"/>
              </a:defRPr>
            </a:lvl9pPr>
          </a:lstStyle>
          <a:p>
            <a:pPr>
              <a:lnSpc>
                <a:spcPct val="90000"/>
              </a:lnSpc>
            </a:pPr>
            <a:r>
              <a:rPr lang="en-GB" altLang="en-US" sz="2000" kern="0" baseline="0" dirty="0" smtClean="0">
                <a:solidFill>
                  <a:srgbClr val="FF0000"/>
                </a:solidFill>
                <a:latin typeface="Gill Sans MT" pitchFamily="34" charset="0"/>
              </a:rPr>
              <a:t>Medical information – form will be emailed out </a:t>
            </a:r>
            <a:r>
              <a:rPr lang="en-GB" altLang="en-US" sz="2000" kern="0" dirty="0" smtClean="0">
                <a:solidFill>
                  <a:srgbClr val="FF0000"/>
                </a:solidFill>
                <a:latin typeface="Gill Sans MT" pitchFamily="34" charset="0"/>
              </a:rPr>
              <a:t>on the first day back in</a:t>
            </a:r>
            <a:r>
              <a:rPr lang="en-GB" altLang="en-US" sz="2000" kern="0" baseline="0" dirty="0" smtClean="0">
                <a:solidFill>
                  <a:srgbClr val="FF0000"/>
                </a:solidFill>
                <a:latin typeface="Gill Sans MT" pitchFamily="34" charset="0"/>
              </a:rPr>
              <a:t> September</a:t>
            </a:r>
            <a:r>
              <a:rPr lang="en-GB" altLang="en-US" sz="2000" kern="0" dirty="0" smtClean="0">
                <a:solidFill>
                  <a:srgbClr val="FF0000"/>
                </a:solidFill>
                <a:latin typeface="Gill Sans MT" pitchFamily="34" charset="0"/>
              </a:rPr>
              <a:t> </a:t>
            </a:r>
            <a:r>
              <a:rPr lang="en-GB" altLang="en-US" sz="2000" kern="0" baseline="0" dirty="0" smtClean="0">
                <a:solidFill>
                  <a:srgbClr val="FF0000"/>
                </a:solidFill>
                <a:latin typeface="Gill Sans MT" pitchFamily="34" charset="0"/>
              </a:rPr>
              <a:t>and put on class web pages</a:t>
            </a:r>
            <a:r>
              <a:rPr lang="en-GB" altLang="en-US" sz="2000" kern="0" baseline="0" dirty="0" smtClean="0">
                <a:latin typeface="Gill Sans MT" pitchFamily="34" charset="0"/>
              </a:rPr>
              <a:t>.  </a:t>
            </a:r>
            <a:r>
              <a:rPr lang="en-GB" altLang="en-US" sz="2000" kern="0" baseline="0" dirty="0" smtClean="0">
                <a:solidFill>
                  <a:srgbClr val="FF0000"/>
                </a:solidFill>
                <a:latin typeface="Gill Sans MT" pitchFamily="34" charset="0"/>
              </a:rPr>
              <a:t>Please completed and return by Friday 8</a:t>
            </a:r>
            <a:r>
              <a:rPr lang="en-GB" altLang="en-US" sz="2000" kern="0" baseline="30000" dirty="0" smtClean="0">
                <a:solidFill>
                  <a:srgbClr val="FF0000"/>
                </a:solidFill>
                <a:latin typeface="Gill Sans MT" pitchFamily="34" charset="0"/>
              </a:rPr>
              <a:t>th</a:t>
            </a:r>
            <a:r>
              <a:rPr lang="en-GB" altLang="en-US" sz="2000" kern="0" baseline="0" dirty="0" smtClean="0">
                <a:solidFill>
                  <a:srgbClr val="FF0000"/>
                </a:solidFill>
                <a:latin typeface="Gill Sans MT" pitchFamily="34" charset="0"/>
              </a:rPr>
              <a:t> September.  Details will be checked and all appropriate information shared with all staff or group leaders</a:t>
            </a:r>
          </a:p>
          <a:p>
            <a:pPr>
              <a:lnSpc>
                <a:spcPct val="90000"/>
              </a:lnSpc>
            </a:pPr>
            <a:r>
              <a:rPr lang="en-GB" altLang="en-US" sz="2000" kern="0" dirty="0" smtClean="0">
                <a:solidFill>
                  <a:srgbClr val="FF0000"/>
                </a:solidFill>
                <a:latin typeface="Gill Sans MT" pitchFamily="34" charset="0"/>
              </a:rPr>
              <a:t>Please continue to pay the full balance of £370 in instalments. The total is due by 31</a:t>
            </a:r>
            <a:r>
              <a:rPr lang="en-GB" altLang="en-US" sz="2000" kern="0" baseline="30000" dirty="0" smtClean="0">
                <a:solidFill>
                  <a:srgbClr val="FF0000"/>
                </a:solidFill>
                <a:latin typeface="Gill Sans MT" pitchFamily="34" charset="0"/>
              </a:rPr>
              <a:t>st</a:t>
            </a:r>
            <a:r>
              <a:rPr lang="en-GB" altLang="en-US" sz="2000" kern="0" dirty="0" smtClean="0">
                <a:solidFill>
                  <a:srgbClr val="FF0000"/>
                </a:solidFill>
                <a:latin typeface="Gill Sans MT" pitchFamily="34" charset="0"/>
              </a:rPr>
              <a:t> March 2024.</a:t>
            </a:r>
          </a:p>
          <a:p>
            <a:pPr>
              <a:lnSpc>
                <a:spcPct val="90000"/>
              </a:lnSpc>
            </a:pPr>
            <a:endParaRPr lang="en-GB" altLang="en-US" sz="2000" kern="0" baseline="0" dirty="0">
              <a:solidFill>
                <a:srgbClr val="FF0000"/>
              </a:solidFill>
              <a:latin typeface="Gill Sans MT" pitchFamily="34" charset="0"/>
            </a:endParaRPr>
          </a:p>
          <a:p>
            <a:pPr>
              <a:lnSpc>
                <a:spcPct val="90000"/>
              </a:lnSpc>
            </a:pPr>
            <a:endParaRPr lang="en-GB" altLang="en-US" sz="2000" kern="0" baseline="0" dirty="0" smtClean="0">
              <a:solidFill>
                <a:srgbClr val="FF0000"/>
              </a:solidFill>
              <a:latin typeface="Gill Sans MT" pitchFamily="34" charset="0"/>
            </a:endParaRPr>
          </a:p>
          <a:p>
            <a:pPr>
              <a:lnSpc>
                <a:spcPct val="90000"/>
              </a:lnSpc>
            </a:pPr>
            <a:endParaRPr lang="en-GB" altLang="en-US" sz="2000" kern="0" baseline="0" dirty="0" smtClean="0">
              <a:solidFill>
                <a:srgbClr val="FF0000"/>
              </a:solidFill>
              <a:latin typeface="Gill Sans MT" pitchFamily="34" charset="0"/>
            </a:endParaRPr>
          </a:p>
          <a:p>
            <a:pPr>
              <a:lnSpc>
                <a:spcPct val="90000"/>
              </a:lnSpc>
            </a:pPr>
            <a:endParaRPr lang="en-GB" altLang="en-US" sz="2000" kern="0" baseline="0" dirty="0">
              <a:solidFill>
                <a:srgbClr val="FF0000"/>
              </a:solidFill>
              <a:latin typeface="Gill Sans MT" pitchFamily="34" charset="0"/>
            </a:endParaRPr>
          </a:p>
          <a:p>
            <a:pPr>
              <a:lnSpc>
                <a:spcPct val="90000"/>
              </a:lnSpc>
            </a:pPr>
            <a:endParaRPr lang="en-GB" altLang="en-US" sz="2000" kern="0" baseline="0" dirty="0">
              <a:solidFill>
                <a:srgbClr val="FF0000"/>
              </a:solidFill>
              <a:latin typeface="Gill Sans MT"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sp>
        <p:nvSpPr>
          <p:cNvPr id="3" name="Oval 2"/>
          <p:cNvSpPr/>
          <p:nvPr/>
        </p:nvSpPr>
        <p:spPr bwMode="auto">
          <a:xfrm>
            <a:off x="5067896" y="5245330"/>
            <a:ext cx="637499" cy="689930"/>
          </a:xfrm>
          <a:prstGeom prst="ellipse">
            <a:avLst/>
          </a:prstGeom>
          <a:noFill/>
          <a:ln w="762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25000" smtClean="0">
              <a:ln>
                <a:noFill/>
              </a:ln>
              <a:solidFill>
                <a:schemeClr val="tx1"/>
              </a:solidFill>
              <a:effectLst/>
              <a:latin typeface="Calibri" pitchFamily="34" charset="0"/>
            </a:endParaRPr>
          </a:p>
        </p:txBody>
      </p:sp>
      <p:pic>
        <p:nvPicPr>
          <p:cNvPr id="7" name="Picture 6"/>
          <p:cNvPicPr>
            <a:picLocks noChangeAspect="1"/>
          </p:cNvPicPr>
          <p:nvPr/>
        </p:nvPicPr>
        <p:blipFill>
          <a:blip r:embed="rId4"/>
          <a:stretch>
            <a:fillRect/>
          </a:stretch>
        </p:blipFill>
        <p:spPr>
          <a:xfrm>
            <a:off x="75420" y="5772626"/>
            <a:ext cx="1553874" cy="1085374"/>
          </a:xfrm>
          <a:prstGeom prst="rect">
            <a:avLst/>
          </a:prstGeom>
        </p:spPr>
      </p:pic>
      <p:pic>
        <p:nvPicPr>
          <p:cNvPr id="8" name="Picture 7"/>
          <p:cNvPicPr>
            <a:picLocks noChangeAspect="1"/>
          </p:cNvPicPr>
          <p:nvPr/>
        </p:nvPicPr>
        <p:blipFill>
          <a:blip r:embed="rId5"/>
          <a:stretch>
            <a:fillRect/>
          </a:stretch>
        </p:blipFill>
        <p:spPr>
          <a:xfrm>
            <a:off x="1629294" y="6070783"/>
            <a:ext cx="7514706" cy="787217"/>
          </a:xfrm>
          <a:prstGeom prst="rect">
            <a:avLst/>
          </a:prstGeom>
        </p:spPr>
      </p:pic>
    </p:spTree>
    <p:extLst>
      <p:ext uri="{BB962C8B-B14F-4D97-AF65-F5344CB8AC3E}">
        <p14:creationId xmlns:p14="http://schemas.microsoft.com/office/powerpoint/2010/main" val="3609099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32184" y="134875"/>
            <a:ext cx="7406640" cy="1356360"/>
          </a:xfrm>
        </p:spPr>
        <p:txBody>
          <a:bodyPr/>
          <a:lstStyle/>
          <a:p>
            <a:pPr eaLnBrk="1" hangingPunct="1"/>
            <a:r>
              <a:rPr lang="en-GB" altLang="en-US" dirty="0" smtClean="0">
                <a:latin typeface="Gill Sans MT" pitchFamily="34" charset="0"/>
              </a:rPr>
              <a:t>Final Steps – Further Information</a:t>
            </a:r>
          </a:p>
        </p:txBody>
      </p:sp>
      <p:sp>
        <p:nvSpPr>
          <p:cNvPr id="6" name="Rectangle 8"/>
          <p:cNvSpPr txBox="1">
            <a:spLocks noChangeArrowheads="1"/>
          </p:cNvSpPr>
          <p:nvPr/>
        </p:nvSpPr>
        <p:spPr bwMode="auto">
          <a:xfrm>
            <a:off x="535371" y="1240158"/>
            <a:ext cx="8073052" cy="3488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defRPr sz="2000">
                <a:solidFill>
                  <a:schemeClr val="tx1"/>
                </a:solidFill>
                <a:latin typeface="+mn-lt"/>
              </a:defRPr>
            </a:lvl6pPr>
            <a:lvl7pPr marL="2971800" indent="-228600" algn="l" rtl="0" fontAlgn="base">
              <a:spcBef>
                <a:spcPct val="20000"/>
              </a:spcBef>
              <a:spcAft>
                <a:spcPct val="0"/>
              </a:spcAft>
              <a:defRPr sz="2000">
                <a:solidFill>
                  <a:schemeClr val="tx1"/>
                </a:solidFill>
                <a:latin typeface="+mn-lt"/>
              </a:defRPr>
            </a:lvl7pPr>
            <a:lvl8pPr marL="3429000" indent="-228600" algn="l" rtl="0" fontAlgn="base">
              <a:spcBef>
                <a:spcPct val="20000"/>
              </a:spcBef>
              <a:spcAft>
                <a:spcPct val="0"/>
              </a:spcAft>
              <a:defRPr sz="2000">
                <a:solidFill>
                  <a:schemeClr val="tx1"/>
                </a:solidFill>
                <a:latin typeface="+mn-lt"/>
              </a:defRPr>
            </a:lvl8pPr>
            <a:lvl9pPr marL="3886200" indent="-228600" algn="l" rtl="0" fontAlgn="base">
              <a:spcBef>
                <a:spcPct val="20000"/>
              </a:spcBef>
              <a:spcAft>
                <a:spcPct val="0"/>
              </a:spcAft>
              <a:defRPr sz="2000">
                <a:solidFill>
                  <a:schemeClr val="tx1"/>
                </a:solidFill>
                <a:latin typeface="+mn-lt"/>
              </a:defRPr>
            </a:lvl9pPr>
          </a:lstStyle>
          <a:p>
            <a:pPr>
              <a:lnSpc>
                <a:spcPct val="90000"/>
              </a:lnSpc>
            </a:pPr>
            <a:r>
              <a:rPr lang="en-GB" altLang="en-US" sz="2000" kern="0" baseline="0" dirty="0" smtClean="0">
                <a:solidFill>
                  <a:srgbClr val="FF0000"/>
                </a:solidFill>
                <a:latin typeface="Gill Sans MT" pitchFamily="34" charset="0"/>
              </a:rPr>
              <a:t>Medical consent will need to be given, on the morning of the trip, </a:t>
            </a:r>
            <a:r>
              <a:rPr lang="en-GB" altLang="en-US" sz="2000" kern="0" baseline="0" dirty="0" smtClean="0">
                <a:latin typeface="Gill Sans MT" pitchFamily="34" charset="0"/>
              </a:rPr>
              <a:t>as we receive the medicine</a:t>
            </a:r>
          </a:p>
          <a:p>
            <a:pPr>
              <a:lnSpc>
                <a:spcPct val="90000"/>
              </a:lnSpc>
            </a:pPr>
            <a:endParaRPr lang="en-GB" altLang="en-US" sz="2000" kern="0" baseline="0" dirty="0">
              <a:latin typeface="Gill Sans MT"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3" name="Picture 2"/>
          <p:cNvPicPr>
            <a:picLocks noChangeAspect="1"/>
          </p:cNvPicPr>
          <p:nvPr/>
        </p:nvPicPr>
        <p:blipFill rotWithShape="1">
          <a:blip r:embed="rId4"/>
          <a:srcRect t="4930"/>
          <a:stretch/>
        </p:blipFill>
        <p:spPr>
          <a:xfrm>
            <a:off x="421457" y="2219498"/>
            <a:ext cx="3545531" cy="3366060"/>
          </a:xfrm>
          <a:prstGeom prst="rect">
            <a:avLst/>
          </a:prstGeom>
        </p:spPr>
      </p:pic>
      <p:pic>
        <p:nvPicPr>
          <p:cNvPr id="5" name="Picture 4"/>
          <p:cNvPicPr>
            <a:picLocks noChangeAspect="1"/>
          </p:cNvPicPr>
          <p:nvPr/>
        </p:nvPicPr>
        <p:blipFill rotWithShape="1">
          <a:blip r:embed="rId5"/>
          <a:srcRect t="15320"/>
          <a:stretch/>
        </p:blipFill>
        <p:spPr>
          <a:xfrm>
            <a:off x="4804955" y="3433155"/>
            <a:ext cx="3987648" cy="2481089"/>
          </a:xfrm>
          <a:prstGeom prst="rect">
            <a:avLst/>
          </a:prstGeom>
        </p:spPr>
      </p:pic>
      <p:sp>
        <p:nvSpPr>
          <p:cNvPr id="7" name="TextBox 6"/>
          <p:cNvSpPr txBox="1"/>
          <p:nvPr/>
        </p:nvSpPr>
        <p:spPr>
          <a:xfrm>
            <a:off x="4563213" y="1685110"/>
            <a:ext cx="4045210" cy="1077218"/>
          </a:xfrm>
          <a:prstGeom prst="rect">
            <a:avLst/>
          </a:prstGeom>
          <a:noFill/>
        </p:spPr>
        <p:txBody>
          <a:bodyPr wrap="none" rtlCol="0">
            <a:spAutoFit/>
          </a:bodyPr>
          <a:lstStyle/>
          <a:p>
            <a:r>
              <a:rPr lang="en-GB" sz="3200" dirty="0">
                <a:solidFill>
                  <a:srgbClr val="FF0000"/>
                </a:solidFill>
              </a:rPr>
              <a:t>All of this one….</a:t>
            </a:r>
          </a:p>
          <a:p>
            <a:endParaRPr lang="en-GB" sz="3200" dirty="0">
              <a:solidFill>
                <a:srgbClr val="FF0000"/>
              </a:solidFill>
            </a:endParaRPr>
          </a:p>
          <a:p>
            <a:r>
              <a:rPr lang="en-GB" sz="3200" dirty="0">
                <a:solidFill>
                  <a:srgbClr val="FF0000"/>
                </a:solidFill>
              </a:rPr>
              <a:t>    </a:t>
            </a:r>
            <a:r>
              <a:rPr lang="en-GB" sz="3200" dirty="0" smtClean="0">
                <a:solidFill>
                  <a:srgbClr val="FF0000"/>
                </a:solidFill>
              </a:rPr>
              <a:t>        …the </a:t>
            </a:r>
            <a:r>
              <a:rPr lang="en-GB" sz="3200" dirty="0">
                <a:solidFill>
                  <a:srgbClr val="FF0000"/>
                </a:solidFill>
              </a:rPr>
              <a:t>top </a:t>
            </a:r>
            <a:r>
              <a:rPr lang="en-GB" sz="3200" dirty="0" smtClean="0">
                <a:solidFill>
                  <a:srgbClr val="FF0000"/>
                </a:solidFill>
              </a:rPr>
              <a:t>section </a:t>
            </a:r>
            <a:r>
              <a:rPr lang="en-GB" sz="3200" dirty="0">
                <a:solidFill>
                  <a:srgbClr val="FF0000"/>
                </a:solidFill>
              </a:rPr>
              <a:t>of this one</a:t>
            </a:r>
          </a:p>
        </p:txBody>
      </p:sp>
      <p:cxnSp>
        <p:nvCxnSpPr>
          <p:cNvPr id="9" name="Straight Arrow Connector 8"/>
          <p:cNvCxnSpPr/>
          <p:nvPr/>
        </p:nvCxnSpPr>
        <p:spPr bwMode="auto">
          <a:xfrm flipH="1">
            <a:off x="3707476" y="2044931"/>
            <a:ext cx="855737" cy="717397"/>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cxnSp>
        <p:nvCxnSpPr>
          <p:cNvPr id="12" name="Straight Arrow Connector 11"/>
          <p:cNvCxnSpPr/>
          <p:nvPr/>
        </p:nvCxnSpPr>
        <p:spPr bwMode="auto">
          <a:xfrm flipH="1">
            <a:off x="8162624" y="2838537"/>
            <a:ext cx="152400" cy="495217"/>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pic>
        <p:nvPicPr>
          <p:cNvPr id="10" name="Picture 9"/>
          <p:cNvPicPr>
            <a:picLocks noChangeAspect="1"/>
          </p:cNvPicPr>
          <p:nvPr/>
        </p:nvPicPr>
        <p:blipFill>
          <a:blip r:embed="rId6"/>
          <a:stretch>
            <a:fillRect/>
          </a:stretch>
        </p:blipFill>
        <p:spPr>
          <a:xfrm>
            <a:off x="75420" y="5772626"/>
            <a:ext cx="1553874" cy="1085374"/>
          </a:xfrm>
          <a:prstGeom prst="rect">
            <a:avLst/>
          </a:prstGeom>
        </p:spPr>
      </p:pic>
      <p:pic>
        <p:nvPicPr>
          <p:cNvPr id="11" name="Picture 10"/>
          <p:cNvPicPr>
            <a:picLocks noChangeAspect="1"/>
          </p:cNvPicPr>
          <p:nvPr/>
        </p:nvPicPr>
        <p:blipFill>
          <a:blip r:embed="rId7"/>
          <a:stretch>
            <a:fillRect/>
          </a:stretch>
        </p:blipFill>
        <p:spPr>
          <a:xfrm>
            <a:off x="1629294" y="6070783"/>
            <a:ext cx="7514706" cy="787217"/>
          </a:xfrm>
          <a:prstGeom prst="rect">
            <a:avLst/>
          </a:prstGeom>
        </p:spPr>
      </p:pic>
    </p:spTree>
    <p:extLst>
      <p:ext uri="{BB962C8B-B14F-4D97-AF65-F5344CB8AC3E}">
        <p14:creationId xmlns:p14="http://schemas.microsoft.com/office/powerpoint/2010/main" val="29580089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52357" y="-91065"/>
            <a:ext cx="7406640" cy="1356360"/>
          </a:xfrm>
        </p:spPr>
        <p:txBody>
          <a:bodyPr/>
          <a:lstStyle/>
          <a:p>
            <a:pPr eaLnBrk="1" hangingPunct="1"/>
            <a:r>
              <a:rPr lang="en-GB" altLang="en-US" dirty="0" smtClean="0">
                <a:latin typeface="Gill Sans MT" pitchFamily="34" charset="0"/>
              </a:rPr>
              <a:t>Final Steps – Further Information</a:t>
            </a:r>
          </a:p>
        </p:txBody>
      </p:sp>
      <p:sp>
        <p:nvSpPr>
          <p:cNvPr id="6" name="Rectangle 8"/>
          <p:cNvSpPr txBox="1">
            <a:spLocks noChangeArrowheads="1"/>
          </p:cNvSpPr>
          <p:nvPr/>
        </p:nvSpPr>
        <p:spPr bwMode="auto">
          <a:xfrm>
            <a:off x="535371" y="1240158"/>
            <a:ext cx="8073052" cy="3488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defRPr sz="2000">
                <a:solidFill>
                  <a:schemeClr val="tx1"/>
                </a:solidFill>
                <a:latin typeface="+mn-lt"/>
              </a:defRPr>
            </a:lvl6pPr>
            <a:lvl7pPr marL="2971800" indent="-228600" algn="l" rtl="0" fontAlgn="base">
              <a:spcBef>
                <a:spcPct val="20000"/>
              </a:spcBef>
              <a:spcAft>
                <a:spcPct val="0"/>
              </a:spcAft>
              <a:defRPr sz="2000">
                <a:solidFill>
                  <a:schemeClr val="tx1"/>
                </a:solidFill>
                <a:latin typeface="+mn-lt"/>
              </a:defRPr>
            </a:lvl7pPr>
            <a:lvl8pPr marL="3429000" indent="-228600" algn="l" rtl="0" fontAlgn="base">
              <a:spcBef>
                <a:spcPct val="20000"/>
              </a:spcBef>
              <a:spcAft>
                <a:spcPct val="0"/>
              </a:spcAft>
              <a:defRPr sz="2000">
                <a:solidFill>
                  <a:schemeClr val="tx1"/>
                </a:solidFill>
                <a:latin typeface="+mn-lt"/>
              </a:defRPr>
            </a:lvl8pPr>
            <a:lvl9pPr marL="3886200" indent="-228600" algn="l" rtl="0" fontAlgn="base">
              <a:spcBef>
                <a:spcPct val="20000"/>
              </a:spcBef>
              <a:spcAft>
                <a:spcPct val="0"/>
              </a:spcAft>
              <a:defRPr sz="2000">
                <a:solidFill>
                  <a:schemeClr val="tx1"/>
                </a:solidFill>
                <a:latin typeface="+mn-lt"/>
              </a:defRPr>
            </a:lvl9pPr>
          </a:lstStyle>
          <a:p>
            <a:pPr>
              <a:lnSpc>
                <a:spcPct val="90000"/>
              </a:lnSpc>
            </a:pPr>
            <a:endParaRPr lang="en-GB" altLang="en-US" sz="2000" kern="0" baseline="0" dirty="0">
              <a:latin typeface="Gill Sans MT" pitchFamily="34" charset="0"/>
            </a:endParaRPr>
          </a:p>
          <a:p>
            <a:pPr>
              <a:lnSpc>
                <a:spcPct val="90000"/>
              </a:lnSpc>
            </a:pPr>
            <a:r>
              <a:rPr lang="en-GB" altLang="en-US" sz="2000" kern="0" baseline="0" dirty="0" smtClean="0">
                <a:latin typeface="Gill Sans MT" pitchFamily="34" charset="0"/>
              </a:rPr>
              <a:t>Please keep payments going</a:t>
            </a:r>
          </a:p>
          <a:p>
            <a:pPr>
              <a:lnSpc>
                <a:spcPct val="90000"/>
              </a:lnSpc>
            </a:pPr>
            <a:endParaRPr lang="en-GB" altLang="en-US" sz="2000" kern="0" baseline="0" dirty="0">
              <a:latin typeface="Gill Sans MT" pitchFamily="34" charset="0"/>
            </a:endParaRPr>
          </a:p>
          <a:p>
            <a:pPr>
              <a:lnSpc>
                <a:spcPct val="90000"/>
              </a:lnSpc>
            </a:pPr>
            <a:r>
              <a:rPr lang="en-GB" altLang="en-US" sz="2000" kern="0" baseline="0" dirty="0">
                <a:latin typeface="Gill Sans MT" pitchFamily="34" charset="0"/>
              </a:rPr>
              <a:t>Complete all forms, and </a:t>
            </a:r>
            <a:r>
              <a:rPr lang="en-GB" altLang="en-US" sz="2000" kern="0" baseline="0" dirty="0" smtClean="0">
                <a:latin typeface="Gill Sans MT" pitchFamily="34" charset="0"/>
              </a:rPr>
              <a:t>return</a:t>
            </a:r>
          </a:p>
          <a:p>
            <a:pPr>
              <a:lnSpc>
                <a:spcPct val="90000"/>
              </a:lnSpc>
            </a:pPr>
            <a:endParaRPr lang="en-GB" altLang="en-US" sz="2000" kern="0" baseline="0" dirty="0">
              <a:latin typeface="Gill Sans MT" pitchFamily="34" charset="0"/>
            </a:endParaRPr>
          </a:p>
          <a:p>
            <a:pPr>
              <a:lnSpc>
                <a:spcPct val="90000"/>
              </a:lnSpc>
            </a:pPr>
            <a:r>
              <a:rPr lang="en-GB" altLang="en-US" sz="2000" kern="0" baseline="0" dirty="0" smtClean="0">
                <a:latin typeface="Gill Sans MT" pitchFamily="34" charset="0"/>
              </a:rPr>
              <a:t>Please email the office with any questions you might have…they will forward them on to me</a:t>
            </a:r>
          </a:p>
          <a:p>
            <a:pPr>
              <a:lnSpc>
                <a:spcPct val="90000"/>
              </a:lnSpc>
            </a:pPr>
            <a:endParaRPr lang="en-GB" altLang="en-US" sz="2000" kern="0" baseline="0" dirty="0">
              <a:latin typeface="Gill Sans MT" pitchFamily="34" charset="0"/>
            </a:endParaRPr>
          </a:p>
          <a:p>
            <a:pPr>
              <a:lnSpc>
                <a:spcPct val="90000"/>
              </a:lnSpc>
            </a:pPr>
            <a:endParaRPr lang="en-GB" altLang="en-US" sz="2000" kern="0" baseline="0" dirty="0">
              <a:latin typeface="Gill Sans MT" pitchFamily="34" charset="0"/>
            </a:endParaRPr>
          </a:p>
          <a:p>
            <a:pPr>
              <a:lnSpc>
                <a:spcPct val="90000"/>
              </a:lnSpc>
            </a:pPr>
            <a:endParaRPr lang="en-GB" altLang="en-US" sz="2000" kern="0" baseline="0" dirty="0" smtClean="0">
              <a:latin typeface="Gill Sans MT"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5" name="Picture 4"/>
          <p:cNvPicPr>
            <a:picLocks noChangeAspect="1"/>
          </p:cNvPicPr>
          <p:nvPr/>
        </p:nvPicPr>
        <p:blipFill>
          <a:blip r:embed="rId4"/>
          <a:stretch>
            <a:fillRect/>
          </a:stretch>
        </p:blipFill>
        <p:spPr>
          <a:xfrm>
            <a:off x="75420" y="5772626"/>
            <a:ext cx="1553874" cy="1085374"/>
          </a:xfrm>
          <a:prstGeom prst="rect">
            <a:avLst/>
          </a:prstGeom>
        </p:spPr>
      </p:pic>
      <p:pic>
        <p:nvPicPr>
          <p:cNvPr id="7" name="Picture 6"/>
          <p:cNvPicPr>
            <a:picLocks noChangeAspect="1"/>
          </p:cNvPicPr>
          <p:nvPr/>
        </p:nvPicPr>
        <p:blipFill>
          <a:blip r:embed="rId5"/>
          <a:stretch>
            <a:fillRect/>
          </a:stretch>
        </p:blipFill>
        <p:spPr>
          <a:xfrm>
            <a:off x="1629294" y="6070783"/>
            <a:ext cx="7514706" cy="787217"/>
          </a:xfrm>
          <a:prstGeom prst="rect">
            <a:avLst/>
          </a:prstGeom>
        </p:spPr>
      </p:pic>
      <p:pic>
        <p:nvPicPr>
          <p:cNvPr id="2" name="Picture 1"/>
          <p:cNvPicPr>
            <a:picLocks noChangeAspect="1"/>
          </p:cNvPicPr>
          <p:nvPr/>
        </p:nvPicPr>
        <p:blipFill>
          <a:blip r:embed="rId6"/>
          <a:stretch>
            <a:fillRect/>
          </a:stretch>
        </p:blipFill>
        <p:spPr>
          <a:xfrm>
            <a:off x="405072" y="1096331"/>
            <a:ext cx="4590878" cy="2765060"/>
          </a:xfrm>
          <a:prstGeom prst="rect">
            <a:avLst/>
          </a:prstGeom>
        </p:spPr>
      </p:pic>
      <p:pic>
        <p:nvPicPr>
          <p:cNvPr id="3" name="Picture 2"/>
          <p:cNvPicPr>
            <a:picLocks noChangeAspect="1"/>
          </p:cNvPicPr>
          <p:nvPr/>
        </p:nvPicPr>
        <p:blipFill>
          <a:blip r:embed="rId7"/>
          <a:stretch>
            <a:fillRect/>
          </a:stretch>
        </p:blipFill>
        <p:spPr>
          <a:xfrm>
            <a:off x="4198534" y="3788604"/>
            <a:ext cx="4070308" cy="2371128"/>
          </a:xfrm>
          <a:prstGeom prst="rect">
            <a:avLst/>
          </a:prstGeom>
        </p:spPr>
      </p:pic>
    </p:spTree>
    <p:extLst>
      <p:ext uri="{BB962C8B-B14F-4D97-AF65-F5344CB8AC3E}">
        <p14:creationId xmlns:p14="http://schemas.microsoft.com/office/powerpoint/2010/main" val="13237662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33826" y="332682"/>
            <a:ext cx="6108569" cy="769441"/>
          </a:xfrm>
          <a:prstGeom prst="rect">
            <a:avLst/>
          </a:prstGeom>
          <a:noFill/>
        </p:spPr>
        <p:txBody>
          <a:bodyPr wrap="square" rtlCol="0">
            <a:spAutoFit/>
          </a:bodyPr>
          <a:lstStyle/>
          <a:p>
            <a:pPr algn="ctr"/>
            <a:r>
              <a:rPr lang="en-GB" sz="6600" dirty="0" smtClean="0">
                <a:solidFill>
                  <a:schemeClr val="bg1"/>
                </a:solidFill>
                <a:effectLst>
                  <a:outerShdw blurRad="38100" dist="38100" dir="2700000" algn="tl">
                    <a:srgbClr val="000000">
                      <a:alpha val="43137"/>
                    </a:srgbClr>
                  </a:outerShdw>
                </a:effectLst>
              </a:rPr>
              <a:t>Any Questions?</a:t>
            </a:r>
            <a:endParaRPr lang="en-GB" sz="6600" dirty="0">
              <a:solidFill>
                <a:schemeClr val="bg1"/>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9294" y="6059977"/>
            <a:ext cx="7514705" cy="784949"/>
          </a:xfrm>
          <a:prstGeom prst="rect">
            <a:avLst/>
          </a:prstGeom>
        </p:spPr>
      </p:pic>
      <p:pic>
        <p:nvPicPr>
          <p:cNvPr id="6" name="Picture 5"/>
          <p:cNvPicPr>
            <a:picLocks noChangeAspect="1"/>
          </p:cNvPicPr>
          <p:nvPr/>
        </p:nvPicPr>
        <p:blipFill>
          <a:blip r:embed="rId4"/>
          <a:stretch>
            <a:fillRect/>
          </a:stretch>
        </p:blipFill>
        <p:spPr>
          <a:xfrm>
            <a:off x="75420" y="5772626"/>
            <a:ext cx="1553874" cy="1085374"/>
          </a:xfrm>
          <a:prstGeom prst="rect">
            <a:avLst/>
          </a:prstGeom>
        </p:spPr>
      </p:pic>
      <p:pic>
        <p:nvPicPr>
          <p:cNvPr id="7" name="Picture 6"/>
          <p:cNvPicPr>
            <a:picLocks noChangeAspect="1"/>
          </p:cNvPicPr>
          <p:nvPr/>
        </p:nvPicPr>
        <p:blipFill>
          <a:blip r:embed="rId5"/>
          <a:stretch>
            <a:fillRect/>
          </a:stretch>
        </p:blipFill>
        <p:spPr>
          <a:xfrm>
            <a:off x="1629294" y="6070783"/>
            <a:ext cx="7514706" cy="787217"/>
          </a:xfrm>
          <a:prstGeom prst="rect">
            <a:avLst/>
          </a:prstGeom>
        </p:spPr>
      </p:pic>
      <p:pic>
        <p:nvPicPr>
          <p:cNvPr id="4" name="Picture 3"/>
          <p:cNvPicPr>
            <a:picLocks noChangeAspect="1"/>
          </p:cNvPicPr>
          <p:nvPr/>
        </p:nvPicPr>
        <p:blipFill>
          <a:blip r:embed="rId6"/>
          <a:stretch>
            <a:fillRect/>
          </a:stretch>
        </p:blipFill>
        <p:spPr>
          <a:xfrm>
            <a:off x="852357" y="1389474"/>
            <a:ext cx="2789700" cy="4411752"/>
          </a:xfrm>
          <a:prstGeom prst="rect">
            <a:avLst/>
          </a:prstGeom>
        </p:spPr>
      </p:pic>
      <p:pic>
        <p:nvPicPr>
          <p:cNvPr id="8" name="Picture 7"/>
          <p:cNvPicPr>
            <a:picLocks noChangeAspect="1"/>
          </p:cNvPicPr>
          <p:nvPr/>
        </p:nvPicPr>
        <p:blipFill>
          <a:blip r:embed="rId7"/>
          <a:stretch>
            <a:fillRect/>
          </a:stretch>
        </p:blipFill>
        <p:spPr>
          <a:xfrm>
            <a:off x="4296727" y="2019993"/>
            <a:ext cx="3996039" cy="2429048"/>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TM03457444[[fn=Basis]]</Template>
  <TotalTime>5121</TotalTime>
  <Words>1741</Words>
  <Application>Microsoft Office PowerPoint</Application>
  <PresentationFormat>On-screen Show (4:3)</PresentationFormat>
  <Paragraphs>157</Paragraphs>
  <Slides>20</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 Unicode MS</vt:lpstr>
      <vt:lpstr>Calibri</vt:lpstr>
      <vt:lpstr>Corbel</vt:lpstr>
      <vt:lpstr>Gill Sans MT</vt:lpstr>
      <vt:lpstr>Times New Roman</vt:lpstr>
      <vt:lpstr>Trebuchet MS</vt:lpstr>
      <vt:lpstr>Basis</vt:lpstr>
      <vt:lpstr>PowerPoint Presentation</vt:lpstr>
      <vt:lpstr>Where is Fairthorne Manor?</vt:lpstr>
      <vt:lpstr>YMCA Fairthorne Manor</vt:lpstr>
      <vt:lpstr>Who is going?</vt:lpstr>
      <vt:lpstr>  Before the trip - Children</vt:lpstr>
      <vt:lpstr>    Arrival Day!</vt:lpstr>
      <vt:lpstr>Accommodation</vt:lpstr>
      <vt:lpstr>PowerPoint Presentation</vt:lpstr>
      <vt:lpstr> Food</vt:lpstr>
      <vt:lpstr>Sample Menu</vt:lpstr>
      <vt:lpstr>Activities and Groups</vt:lpstr>
      <vt:lpstr>PowerPoint Presentation</vt:lpstr>
      <vt:lpstr>A range of challenges….</vt:lpstr>
      <vt:lpstr>  Staff and Safety</vt:lpstr>
      <vt:lpstr>PowerPoint Presentation</vt:lpstr>
      <vt:lpstr>PowerPoint Presentation</vt:lpstr>
      <vt:lpstr>Final Steps – Further Information</vt:lpstr>
      <vt:lpstr>Final Steps – Further Information</vt:lpstr>
      <vt:lpstr>Final Steps – Further Information</vt:lpstr>
      <vt:lpstr>PowerPoint Presentation</vt:lpstr>
    </vt:vector>
  </TitlesOfParts>
  <Company>Calshot Activities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Name  Year 6 Parents’ Evening</dc:title>
  <dc:creator>Field Studies Department</dc:creator>
  <cp:lastModifiedBy>Clare Holland</cp:lastModifiedBy>
  <cp:revision>282</cp:revision>
  <dcterms:created xsi:type="dcterms:W3CDTF">2003-07-02T12:55:53Z</dcterms:created>
  <dcterms:modified xsi:type="dcterms:W3CDTF">2023-09-17T18:30:02Z</dcterms:modified>
</cp:coreProperties>
</file>